
<file path=[Content_Types].xml><?xml version="1.0" encoding="utf-8"?>
<Types xmlns="http://schemas.openxmlformats.org/package/2006/content-types">
  <Default Extension="avi" ContentType="video/x-msvideo"/>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1" r:id="rId1"/>
  </p:sldMasterIdLst>
  <p:notesMasterIdLst>
    <p:notesMasterId r:id="rId40"/>
  </p:notesMasterIdLst>
  <p:handoutMasterIdLst>
    <p:handoutMasterId r:id="rId41"/>
  </p:handoutMasterIdLst>
  <p:sldIdLst>
    <p:sldId id="256" r:id="rId2"/>
    <p:sldId id="279" r:id="rId3"/>
    <p:sldId id="297" r:id="rId4"/>
    <p:sldId id="299" r:id="rId5"/>
    <p:sldId id="313" r:id="rId6"/>
    <p:sldId id="315" r:id="rId7"/>
    <p:sldId id="316" r:id="rId8"/>
    <p:sldId id="268" r:id="rId9"/>
    <p:sldId id="296" r:id="rId10"/>
    <p:sldId id="317" r:id="rId11"/>
    <p:sldId id="298" r:id="rId12"/>
    <p:sldId id="307" r:id="rId13"/>
    <p:sldId id="312" r:id="rId14"/>
    <p:sldId id="281" r:id="rId15"/>
    <p:sldId id="318" r:id="rId16"/>
    <p:sldId id="283" r:id="rId17"/>
    <p:sldId id="302" r:id="rId18"/>
    <p:sldId id="319" r:id="rId19"/>
    <p:sldId id="314" r:id="rId20"/>
    <p:sldId id="308" r:id="rId21"/>
    <p:sldId id="310" r:id="rId22"/>
    <p:sldId id="309" r:id="rId23"/>
    <p:sldId id="321" r:id="rId24"/>
    <p:sldId id="286" r:id="rId25"/>
    <p:sldId id="287" r:id="rId26"/>
    <p:sldId id="288" r:id="rId27"/>
    <p:sldId id="289" r:id="rId28"/>
    <p:sldId id="290" r:id="rId29"/>
    <p:sldId id="301" r:id="rId30"/>
    <p:sldId id="278" r:id="rId31"/>
    <p:sldId id="323" r:id="rId32"/>
    <p:sldId id="326" r:id="rId33"/>
    <p:sldId id="292" r:id="rId34"/>
    <p:sldId id="322" r:id="rId35"/>
    <p:sldId id="293" r:id="rId36"/>
    <p:sldId id="291" r:id="rId37"/>
    <p:sldId id="320" r:id="rId38"/>
    <p:sldId id="295" r:id="rId3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53488" autoAdjust="0"/>
  </p:normalViewPr>
  <p:slideViewPr>
    <p:cSldViewPr snapToGrid="0">
      <p:cViewPr varScale="1">
        <p:scale>
          <a:sx n="39" d="100"/>
          <a:sy n="39" d="100"/>
        </p:scale>
        <p:origin x="2078" y="40"/>
      </p:cViewPr>
      <p:guideLst/>
    </p:cSldViewPr>
  </p:slideViewPr>
  <p:notesTextViewPr>
    <p:cViewPr>
      <p:scale>
        <a:sx n="3" d="2"/>
        <a:sy n="3" d="2"/>
      </p:scale>
      <p:origin x="0" y="0"/>
    </p:cViewPr>
  </p:notesTextViewPr>
  <p:notesViewPr>
    <p:cSldViewPr snapToGrid="0">
      <p:cViewPr varScale="1">
        <p:scale>
          <a:sx n="72" d="100"/>
          <a:sy n="72" d="100"/>
        </p:scale>
        <p:origin x="727"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מציין מיקום של כותרת תחתונה 3">
            <a:extLst>
              <a:ext uri="{FF2B5EF4-FFF2-40B4-BE49-F238E27FC236}">
                <a16:creationId xmlns:a16="http://schemas.microsoft.com/office/drawing/2014/main" id="{6DFDCD8B-85DA-4860-9B41-EBDA8CB4094B}"/>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71904A35-EB05-4F8F-9EEE-0AE7FB0BC337}"/>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3EBFD71C-E8F2-414E-B6F9-62E0A416181E}" type="slidenum">
              <a:rPr lang="he-IL" smtClean="0"/>
              <a:t>‹#›</a:t>
            </a:fld>
            <a:endParaRPr lang="he-IL" dirty="0"/>
          </a:p>
        </p:txBody>
      </p:sp>
    </p:spTree>
    <p:extLst>
      <p:ext uri="{BB962C8B-B14F-4D97-AF65-F5344CB8AC3E}">
        <p14:creationId xmlns:p14="http://schemas.microsoft.com/office/powerpoint/2010/main" val="135009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9317"/>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191" y="0"/>
            <a:ext cx="2971800" cy="459317"/>
          </a:xfrm>
          <a:prstGeom prst="rect">
            <a:avLst/>
          </a:prstGeom>
        </p:spPr>
        <p:txBody>
          <a:bodyPr vert="horz" lIns="91440" tIns="45720" rIns="91440" bIns="45720" rtlCol="1"/>
          <a:lstStyle>
            <a:lvl1pPr algn="l">
              <a:defRPr sz="1200"/>
            </a:lvl1pPr>
          </a:lstStyle>
          <a:p>
            <a:fld id="{A076F672-A9F3-4D60-BBD9-B69AAFDA4775}" type="datetimeFigureOut">
              <a:rPr lang="he-IL" smtClean="0"/>
              <a:t>י"ג/סיון/תש"ף</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2"/>
            <a:ext cx="5486400" cy="3600449"/>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4685"/>
            <a:ext cx="2971800" cy="459316"/>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191" y="8684685"/>
            <a:ext cx="2971800" cy="459316"/>
          </a:xfrm>
          <a:prstGeom prst="rect">
            <a:avLst/>
          </a:prstGeom>
        </p:spPr>
        <p:txBody>
          <a:bodyPr vert="horz" lIns="91440" tIns="45720" rIns="91440" bIns="45720" rtlCol="1" anchor="b"/>
          <a:lstStyle>
            <a:lvl1pPr algn="l">
              <a:defRPr sz="1200"/>
            </a:lvl1pPr>
          </a:lstStyle>
          <a:p>
            <a:fld id="{3993E965-D40D-43A4-9D9F-4AAB8ACE8565}" type="slidenum">
              <a:rPr lang="he-IL" smtClean="0"/>
              <a:t>‹#›</a:t>
            </a:fld>
            <a:endParaRPr lang="he-IL"/>
          </a:p>
        </p:txBody>
      </p:sp>
    </p:spTree>
    <p:extLst>
      <p:ext uri="{BB962C8B-B14F-4D97-AF65-F5344CB8AC3E}">
        <p14:creationId xmlns:p14="http://schemas.microsoft.com/office/powerpoint/2010/main" val="23888005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Thanks to…</a:t>
            </a:r>
          </a:p>
          <a:p>
            <a:pPr marL="0" algn="l" defTabSz="914400" rtl="0" eaLnBrk="1" latinLnBrk="0" hangingPunct="1"/>
            <a:r>
              <a:rPr lang="en-US" dirty="0"/>
              <a:t>Today we will talk on </a:t>
            </a:r>
            <a:r>
              <a:rPr lang="en-US" sz="1200" dirty="0"/>
              <a:t>Experience-Based Prediction of Unknown Environments for Enhanced Belief Space Planning.</a:t>
            </a:r>
            <a:endParaRPr lang="en-US" dirty="0"/>
          </a:p>
          <a:p>
            <a:pPr marL="0" algn="l" defTabSz="914400" rtl="0" eaLnBrk="1" latinLnBrk="0" hangingPunct="1"/>
            <a:r>
              <a:rPr lang="en-US" dirty="0"/>
              <a:t>I would like to note before we begin that we presented this work in March at the last IACAS conference. And we submitted to the IROS conference and the RAL journal, we haven't received any answers yet but expect positive answers soon. Lets Start…</a:t>
            </a:r>
            <a:endParaRPr lang="en-IL" dirty="0"/>
          </a:p>
        </p:txBody>
      </p:sp>
      <p:sp>
        <p:nvSpPr>
          <p:cNvPr id="4" name="Slide Number Placeholder 3"/>
          <p:cNvSpPr>
            <a:spLocks noGrp="1"/>
          </p:cNvSpPr>
          <p:nvPr>
            <p:ph type="sldNum" sz="quarter" idx="5"/>
          </p:nvPr>
        </p:nvSpPr>
        <p:spPr/>
        <p:txBody>
          <a:bodyPr/>
          <a:lstStyle/>
          <a:p>
            <a:fld id="{3993E965-D40D-43A4-9D9F-4AAB8ACE8565}" type="slidenum">
              <a:rPr lang="he-IL" smtClean="0"/>
              <a:t>1</a:t>
            </a:fld>
            <a:endParaRPr lang="he-IL"/>
          </a:p>
        </p:txBody>
      </p:sp>
    </p:spTree>
    <p:extLst>
      <p:ext uri="{BB962C8B-B14F-4D97-AF65-F5344CB8AC3E}">
        <p14:creationId xmlns:p14="http://schemas.microsoft.com/office/powerpoint/2010/main" val="142616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u="none" dirty="0"/>
              <a:t>I remined the notations: Here, X denotes the robot states/poses, M denotes the map observed, y denotes observations and a is actions. </a:t>
            </a:r>
          </a:p>
          <a:p>
            <a:pPr algn="l" rtl="0"/>
            <a:endParaRPr lang="en-US" u="none" dirty="0"/>
          </a:p>
          <a:p>
            <a:pPr algn="l" rtl="0"/>
            <a:r>
              <a:rPr lang="en-US" dirty="0"/>
              <a:t>Like we talked in the introduction, SLAM produces </a:t>
            </a:r>
            <a:r>
              <a:rPr lang="en-US" b="1" dirty="0"/>
              <a:t>two</a:t>
            </a:r>
            <a:r>
              <a:rPr lang="en-US" dirty="0"/>
              <a:t> outputs: the robot state posterior, </a:t>
            </a:r>
            <a:r>
              <a:rPr lang="en-US" dirty="0" err="1"/>
              <a:t>b_k</a:t>
            </a:r>
            <a:r>
              <a:rPr lang="en-US" dirty="0"/>
              <a:t>, (we call that the robot state belief) and a Map belief, </a:t>
            </a:r>
            <a:r>
              <a:rPr lang="en-US" dirty="0" err="1"/>
              <a:t>M_k</a:t>
            </a:r>
            <a:r>
              <a:rPr lang="en-US" dirty="0"/>
              <a:t>. Both of them depend on the history, that mean, the actions and observation up to current time.</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10</a:t>
            </a:fld>
            <a:endParaRPr lang="he-IL"/>
          </a:p>
        </p:txBody>
      </p:sp>
    </p:spTree>
    <p:extLst>
      <p:ext uri="{BB962C8B-B14F-4D97-AF65-F5344CB8AC3E}">
        <p14:creationId xmlns:p14="http://schemas.microsoft.com/office/powerpoint/2010/main" val="3878488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(point belief-eq) In BSP we want to calculate the future belief that depends not only on history, but also on the candidate actions and future observations. </a:t>
            </a:r>
          </a:p>
          <a:p>
            <a:pPr algn="l" rtl="0"/>
            <a:r>
              <a:rPr lang="en-US" dirty="0"/>
              <a:t>(point to J-eq)  The objective function given by this equation where the cost c is a function of the posterior future belief which by itself depends on future observations. </a:t>
            </a:r>
            <a:r>
              <a:rPr lang="en-US" sz="1200" b="0" i="0" u="none" strike="noStrike" kern="1200" baseline="0" dirty="0">
                <a:solidFill>
                  <a:schemeClr val="tx1"/>
                </a:solidFill>
                <a:latin typeface="+mn-lt"/>
                <a:ea typeface="+mn-ea"/>
                <a:cs typeface="+mn-cs"/>
              </a:rPr>
              <a:t>The expectation operator accounts for all possible realizations of these future observations. To do so, we should be able to predict future observations, and approximate the expectation, typically via sampling. </a:t>
            </a:r>
          </a:p>
          <a:p>
            <a:pPr algn="l" rtl="0"/>
            <a:r>
              <a:rPr lang="en-US" dirty="0"/>
              <a:t>(point to a*-eq) </a:t>
            </a:r>
            <a:r>
              <a:rPr lang="en-US" sz="1200" b="0" i="0" u="none" strike="noStrike" kern="1200" baseline="0" dirty="0">
                <a:solidFill>
                  <a:schemeClr val="tx1"/>
                </a:solidFill>
                <a:latin typeface="+mn-lt"/>
                <a:ea typeface="+mn-ea"/>
                <a:cs typeface="+mn-cs"/>
              </a:rPr>
              <a:t>The optimal action is the action with the minimum </a:t>
            </a:r>
            <a:r>
              <a:rPr lang="en-US" dirty="0"/>
              <a:t>objective function. </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11</a:t>
            </a:fld>
            <a:endParaRPr lang="he-IL"/>
          </a:p>
        </p:txBody>
      </p:sp>
    </p:spTree>
    <p:extLst>
      <p:ext uri="{BB962C8B-B14F-4D97-AF65-F5344CB8AC3E}">
        <p14:creationId xmlns:p14="http://schemas.microsoft.com/office/powerpoint/2010/main" val="377928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This diagram shows the problem that we are dealing with. You can see the inference stage and the planning stage. </a:t>
            </a:r>
            <a:r>
              <a:rPr lang="en-US" sz="1200" b="0" i="0" u="none" strike="noStrike" kern="1200" baseline="0" dirty="0">
                <a:solidFill>
                  <a:schemeClr val="tx1"/>
                </a:solidFill>
                <a:latin typeface="+mn-lt"/>
                <a:ea typeface="+mn-ea"/>
                <a:cs typeface="+mn-cs"/>
              </a:rPr>
              <a:t>In order to generate observations, the map and robot states are required (show the connections). </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12</a:t>
            </a:fld>
            <a:endParaRPr lang="he-IL"/>
          </a:p>
        </p:txBody>
      </p:sp>
    </p:spTree>
    <p:extLst>
      <p:ext uri="{BB962C8B-B14F-4D97-AF65-F5344CB8AC3E}">
        <p14:creationId xmlns:p14="http://schemas.microsoft.com/office/powerpoint/2010/main" val="2433151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In our case, we focus on a situation where the goal is outside the map and therefore there is no access to future measurements, currently these variables(y,m_k+1 in the red color) are uninformative. Also we see the decision making depends on this measurements. To address this problem we would like to incorporate experience in the planning stage. Adding experience for m_k+1 prediction.</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13</a:t>
            </a:fld>
            <a:endParaRPr lang="he-IL"/>
          </a:p>
        </p:txBody>
      </p:sp>
    </p:spTree>
    <p:extLst>
      <p:ext uri="{BB962C8B-B14F-4D97-AF65-F5344CB8AC3E}">
        <p14:creationId xmlns:p14="http://schemas.microsoft.com/office/powerpoint/2010/main" val="843872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Here we show you the main development of equations. </a:t>
            </a:r>
          </a:p>
          <a:p>
            <a:pPr algn="l" rtl="0"/>
            <a:r>
              <a:rPr lang="en-US" dirty="0"/>
              <a:t>First, we incorporated available experience D within the objective function and rewrote the expectation as integration and sampled over y distribution (future observation). </a:t>
            </a:r>
          </a:p>
          <a:p>
            <a:pPr algn="l" rtl="0"/>
            <a:endParaRPr lang="en-US" sz="1200" b="0" i="0" u="none" strike="noStrike" kern="1200" baseline="0" dirty="0">
              <a:solidFill>
                <a:schemeClr val="tx1"/>
              </a:solidFill>
              <a:latin typeface="+mn-lt"/>
              <a:ea typeface="+mn-ea"/>
              <a:cs typeface="+mn-cs"/>
            </a:endParaRPr>
          </a:p>
          <a:p>
            <a:pPr algn="l" rtl="0"/>
            <a:r>
              <a:rPr lang="en-US" sz="1200" b="0" i="0" u="none" strike="noStrike" kern="1200" baseline="0" dirty="0">
                <a:solidFill>
                  <a:schemeClr val="tx1"/>
                </a:solidFill>
                <a:latin typeface="+mn-lt"/>
                <a:ea typeface="+mn-ea"/>
                <a:cs typeface="+mn-cs"/>
              </a:rPr>
              <a:t>(point on </a:t>
            </a:r>
            <a:r>
              <a:rPr lang="en-US" sz="1200" b="0" i="0" u="none" strike="noStrike" kern="1200" baseline="0" dirty="0" err="1">
                <a:solidFill>
                  <a:schemeClr val="tx1"/>
                </a:solidFill>
                <a:latin typeface="+mn-lt"/>
                <a:ea typeface="+mn-ea"/>
                <a:cs typeface="+mn-cs"/>
              </a:rPr>
              <a:t>Py|x,m</a:t>
            </a:r>
            <a:r>
              <a:rPr lang="en-US" sz="1200" b="0" i="0" u="none" strike="noStrike" kern="1200" baseline="0" dirty="0">
                <a:solidFill>
                  <a:schemeClr val="tx1"/>
                </a:solidFill>
                <a:latin typeface="+mn-lt"/>
                <a:ea typeface="+mn-ea"/>
                <a:cs typeface="+mn-cs"/>
              </a:rPr>
              <a:t>) To sample future observations yk+1 by observation model, we marginalize over the robot state (maximum likelihood estimate) and the next sub map m_k+1. So, for sampling future measurement, we sample over future map distribution. here (point on Pm) is where we propose to leverage experience, D.</a:t>
            </a:r>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14</a:t>
            </a:fld>
            <a:endParaRPr lang="he-IL"/>
          </a:p>
        </p:txBody>
      </p:sp>
    </p:spTree>
    <p:extLst>
      <p:ext uri="{BB962C8B-B14F-4D97-AF65-F5344CB8AC3E}">
        <p14:creationId xmlns:p14="http://schemas.microsoft.com/office/powerpoint/2010/main" val="4087435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Now our task is learned the future </a:t>
            </a:r>
            <a:r>
              <a:rPr lang="en-US" sz="1200" dirty="0"/>
              <a:t>map distribution by Experience-based prediction approach. </a:t>
            </a:r>
            <a:r>
              <a:rPr lang="en-US" sz="1200" b="0" i="0" u="none" strike="noStrike" kern="1200" baseline="0" dirty="0">
                <a:solidFill>
                  <a:schemeClr val="tx1"/>
                </a:solidFill>
                <a:latin typeface="+mn-lt"/>
                <a:ea typeface="+mn-ea"/>
                <a:cs typeface="+mn-cs"/>
              </a:rPr>
              <a:t>  </a:t>
            </a:r>
          </a:p>
          <a:p>
            <a:pPr algn="l" rtl="0"/>
            <a:r>
              <a:rPr lang="en-US" sz="1200" b="0" i="0" u="none" strike="noStrike" kern="1200" baseline="0" dirty="0">
                <a:solidFill>
                  <a:schemeClr val="tx1"/>
                </a:solidFill>
                <a:latin typeface="+mn-lt"/>
                <a:ea typeface="+mn-ea"/>
                <a:cs typeface="+mn-cs"/>
              </a:rPr>
              <a:t>First, in order to use the available current Map belief from SLAM we marginalize over (</a:t>
            </a:r>
            <a:r>
              <a:rPr lang="en-US" b="0" i="0" dirty="0">
                <a:solidFill>
                  <a:srgbClr val="222222"/>
                </a:solidFill>
                <a:effectLst/>
                <a:latin typeface="arial" panose="020B0604020202020204" pitchFamily="34" charset="0"/>
              </a:rPr>
              <a:t>capital</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M_k</a:t>
            </a:r>
            <a:r>
              <a:rPr lang="en-US" sz="1200" b="0" i="0" u="none" strike="noStrike" kern="1200" baseline="0" dirty="0">
                <a:solidFill>
                  <a:schemeClr val="tx1"/>
                </a:solidFill>
                <a:latin typeface="+mn-lt"/>
                <a:ea typeface="+mn-ea"/>
                <a:cs typeface="+mn-cs"/>
              </a:rPr>
              <a:t>. second, because the map grows over time, we use only the sub-map with a constant dimension, </a:t>
            </a:r>
            <a:r>
              <a:rPr lang="en-US" b="0" i="0" dirty="0">
                <a:solidFill>
                  <a:srgbClr val="222222"/>
                </a:solidFill>
                <a:effectLst/>
                <a:latin typeface="arial" panose="020B0604020202020204" pitchFamily="34" charset="0"/>
              </a:rPr>
              <a:t>lowercase </a:t>
            </a:r>
            <a:r>
              <a:rPr lang="en-US" b="0" i="0" dirty="0" err="1">
                <a:solidFill>
                  <a:srgbClr val="222222"/>
                </a:solidFill>
                <a:effectLst/>
                <a:latin typeface="arial" panose="020B0604020202020204" pitchFamily="34" charset="0"/>
              </a:rPr>
              <a:t>m_k</a:t>
            </a:r>
            <a:r>
              <a:rPr lang="en-US" sz="1200" b="0" i="0" u="none" strike="noStrike" kern="1200" baseline="0" dirty="0">
                <a:solidFill>
                  <a:schemeClr val="tx1"/>
                </a:solidFill>
                <a:latin typeface="+mn-lt"/>
                <a:ea typeface="+mn-ea"/>
                <a:cs typeface="+mn-cs"/>
              </a:rPr>
              <a:t>. Note our framework is general and we took the last simplifying assumption since the input in DL methods usually is a constant dimension, and that more practice for the implementation.</a:t>
            </a:r>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15</a:t>
            </a:fld>
            <a:endParaRPr lang="he-IL"/>
          </a:p>
        </p:txBody>
      </p:sp>
    </p:spTree>
    <p:extLst>
      <p:ext uri="{BB962C8B-B14F-4D97-AF65-F5344CB8AC3E}">
        <p14:creationId xmlns:p14="http://schemas.microsoft.com/office/powerpoint/2010/main" val="1312648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dirty="0"/>
              <a:t>Now we focus on the purpose to learn the future map distribution offline. The </a:t>
            </a:r>
            <a:r>
              <a:rPr lang="en-US" sz="1200" b="0" i="0" kern="1200" dirty="0">
                <a:solidFill>
                  <a:schemeClr val="tx1"/>
                </a:solidFill>
                <a:effectLst/>
                <a:latin typeface="+mn-lt"/>
                <a:ea typeface="+mn-ea"/>
                <a:cs typeface="+mn-cs"/>
              </a:rPr>
              <a:t>conditioning</a:t>
            </a:r>
            <a:r>
              <a:rPr lang="en-US" sz="1200" dirty="0"/>
              <a:t> of this distribution is the sub-map and action. For this purpose We used a data-set of floor plans, -&gt; transformed to occupancy grids and finally we created our data set that included sequences of the </a:t>
            </a:r>
            <a:r>
              <a:rPr lang="en-US" sz="1200" b="0" i="0" kern="1200" dirty="0">
                <a:solidFill>
                  <a:schemeClr val="tx1"/>
                </a:solidFill>
                <a:effectLst/>
                <a:latin typeface="+mn-lt"/>
                <a:ea typeface="+mn-ea"/>
                <a:cs typeface="+mn-cs"/>
              </a:rPr>
              <a:t>conditioning </a:t>
            </a:r>
            <a:r>
              <a:rPr lang="en-US" sz="1200" dirty="0"/>
              <a:t>(</a:t>
            </a:r>
            <a:r>
              <a:rPr lang="en-US" sz="1200" dirty="0" err="1"/>
              <a:t>m,a</a:t>
            </a:r>
            <a:r>
              <a:rPr lang="en-US" sz="1200" dirty="0"/>
              <a:t>) and the ground truth prediction results m’.</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16</a:t>
            </a:fld>
            <a:endParaRPr lang="he-IL"/>
          </a:p>
        </p:txBody>
      </p:sp>
    </p:spTree>
    <p:extLst>
      <p:ext uri="{BB962C8B-B14F-4D97-AF65-F5344CB8AC3E}">
        <p14:creationId xmlns:p14="http://schemas.microsoft.com/office/powerpoint/2010/main" val="104598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work we chose using conditional VAE </a:t>
            </a:r>
            <a:r>
              <a:rPr lang="en-US" sz="1200" dirty="0"/>
              <a:t>architecture which includes two NN: Encoder and Decoder. In this case the encoder maps from the conditioning and </a:t>
            </a:r>
            <a:r>
              <a:rPr lang="en-US" sz="1200" dirty="0" err="1"/>
              <a:t>gt</a:t>
            </a:r>
            <a:r>
              <a:rPr lang="en-US" sz="1200" dirty="0"/>
              <a:t>-map to the latent variable z. The decoder maps from z and the conditioning to map prediction. The Loss involves two components: one is the error between the prediction to the GT and second is the distribution distance between the encoder output to a normal distribution that is easy to sample from in the deployment stage. So this is the training process and when online(in the deployment stage) we will use only the trained decoder. </a:t>
            </a:r>
          </a:p>
        </p:txBody>
      </p:sp>
      <p:sp>
        <p:nvSpPr>
          <p:cNvPr id="4" name="Slide Number Placeholder 3"/>
          <p:cNvSpPr>
            <a:spLocks noGrp="1"/>
          </p:cNvSpPr>
          <p:nvPr>
            <p:ph type="sldNum" sz="quarter" idx="5"/>
          </p:nvPr>
        </p:nvSpPr>
        <p:spPr/>
        <p:txBody>
          <a:bodyPr/>
          <a:lstStyle/>
          <a:p>
            <a:fld id="{3993E965-D40D-43A4-9D9F-4AAB8ACE8565}" type="slidenum">
              <a:rPr lang="he-IL" smtClean="0"/>
              <a:t>17</a:t>
            </a:fld>
            <a:endParaRPr lang="he-IL"/>
          </a:p>
        </p:txBody>
      </p:sp>
    </p:spTree>
    <p:extLst>
      <p:ext uri="{BB962C8B-B14F-4D97-AF65-F5344CB8AC3E}">
        <p14:creationId xmlns:p14="http://schemas.microsoft.com/office/powerpoint/2010/main" val="2138277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Just For a remainder, we learned this distribution by CVAE, given this distribution we generate future </a:t>
            </a:r>
            <a:r>
              <a:rPr lang="en-US" sz="1200" b="0" i="0" u="none" strike="noStrike" kern="1200" baseline="0" dirty="0" err="1">
                <a:solidFill>
                  <a:schemeClr val="tx1"/>
                </a:solidFill>
                <a:latin typeface="+mn-lt"/>
                <a:ea typeface="+mn-ea"/>
                <a:cs typeface="+mn-cs"/>
              </a:rPr>
              <a:t>mesurments</a:t>
            </a:r>
            <a:r>
              <a:rPr lang="en-US" sz="1200" b="0" i="0" u="none" strike="noStrike" kern="1200" baseline="0" dirty="0">
                <a:solidFill>
                  <a:schemeClr val="tx1"/>
                </a:solidFill>
                <a:latin typeface="+mn-lt"/>
                <a:ea typeface="+mn-ea"/>
                <a:cs typeface="+mn-cs"/>
              </a:rPr>
              <a:t> and calculate the BSP objective function. So we based on experience for the </a:t>
            </a:r>
            <a:r>
              <a:rPr lang="en-US" sz="1200" b="0" i="0" u="none" strike="noStrike" kern="1200" baseline="0" dirty="0" err="1">
                <a:solidFill>
                  <a:schemeClr val="tx1"/>
                </a:solidFill>
                <a:latin typeface="+mn-lt"/>
                <a:ea typeface="+mn-ea"/>
                <a:cs typeface="+mn-cs"/>
              </a:rPr>
              <a:t>desicion</a:t>
            </a:r>
            <a:r>
              <a:rPr lang="en-US" sz="1200" b="0" i="0" u="none" strike="noStrike" kern="1200" baseline="0" dirty="0">
                <a:solidFill>
                  <a:schemeClr val="tx1"/>
                </a:solidFill>
                <a:latin typeface="+mn-lt"/>
                <a:ea typeface="+mn-ea"/>
                <a:cs typeface="+mn-cs"/>
              </a:rPr>
              <a:t> making task, </a:t>
            </a:r>
            <a:r>
              <a:rPr lang="en-US" sz="1200" dirty="0"/>
              <a:t>But, incorporating experience doesn’t necessarily improve results in all cases. A </a:t>
            </a:r>
            <a:r>
              <a:rPr lang="en-US" sz="1200" b="0" i="0" u="none" strike="noStrike" kern="1200" baseline="0" dirty="0">
                <a:solidFill>
                  <a:schemeClr val="tx1"/>
                </a:solidFill>
                <a:latin typeface="+mn-lt"/>
                <a:ea typeface="+mn-ea"/>
                <a:cs typeface="+mn-cs"/>
              </a:rPr>
              <a:t>Question that you could ask is: </a:t>
            </a:r>
            <a:r>
              <a:rPr lang="en-US" sz="1200" dirty="0"/>
              <a:t>Is the experience relevant and reliable for the current task?</a:t>
            </a:r>
          </a:p>
          <a:p>
            <a:pPr algn="l" rtl="0"/>
            <a:endParaRPr lang="en-US" sz="1200" b="0" i="0" u="none" strike="noStrike" kern="1200" baseline="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18</a:t>
            </a:fld>
            <a:endParaRPr lang="he-IL"/>
          </a:p>
        </p:txBody>
      </p:sp>
    </p:spTree>
    <p:extLst>
      <p:ext uri="{BB962C8B-B14F-4D97-AF65-F5344CB8AC3E}">
        <p14:creationId xmlns:p14="http://schemas.microsoft.com/office/powerpoint/2010/main" val="859142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order to detect some of these cases where experience isn’t relevant, we suggested the novelty detection method. Novelty detection detects the cases where the conditioning is very different from the dataset examples, and therefore, may lead to a wrong prediction.  </a:t>
                </a:r>
              </a:p>
              <a:p>
                <a:pPr algn="l" rtl="0"/>
                <a:r>
                  <a:rPr lang="en-US" sz="1200" dirty="0"/>
                  <a:t>(point to the example) In our method we measure the error in the copy operation of the overlap area (OA) between the conditional input and the map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a:t>
                </a:r>
                <a14:m>
                  <m:oMath xmlns:m="http://schemas.openxmlformats.org/officeDocument/2006/math">
                    <m:r>
                      <a:rPr lang="en-US" sz="1200" b="0" i="1" smtClean="0">
                        <a:latin typeface="Cambria Math" panose="02040503050406030204" pitchFamily="18" charset="0"/>
                      </a:rPr>
                      <m:t>𝑅𝐸</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rPr>
                              <m:t>𝑘</m:t>
                            </m:r>
                          </m:sub>
                        </m:sSub>
                      </m:e>
                    </m:d>
                  </m:oMath>
                </a14:m>
                <a:r>
                  <a:rPr lang="en-US" sz="1200" dirty="0"/>
                  <a:t> higher from defined threshold, the available experience is based on data that isn’t similar</a:t>
                </a:r>
                <a:r>
                  <a:rPr lang="en-US" sz="1200" baseline="0" dirty="0"/>
                  <a:t> enough to the </a:t>
                </a:r>
                <a:r>
                  <a:rPr lang="en-US" sz="1200" baseline="0"/>
                  <a:t>current case, and therefore,</a:t>
                </a:r>
                <a:r>
                  <a:rPr lang="en-US" sz="1200"/>
                  <a:t> </a:t>
                </a:r>
                <a:r>
                  <a:rPr lang="en-US" sz="1200" dirty="0"/>
                  <a:t>a standard BSP method will be used instead.</a:t>
                </a:r>
              </a:p>
              <a:p>
                <a:pPr algn="l" rtl="0"/>
                <a:endParaRPr lang="he-IL" dirty="0"/>
              </a:p>
            </p:txBody>
          </p:sp>
        </mc:Choice>
        <mc:Fallback xmlns="">
          <p:sp>
            <p:nvSpPr>
              <p:cNvPr id="3" name="מציין מיקום של הערות 2"/>
              <p:cNvSpPr>
                <a:spLocks noGrp="1"/>
              </p:cNvSpPr>
              <p:nvPr>
                <p:ph type="body" idx="1"/>
              </p:nvPr>
            </p:nvSpPr>
            <p:spPr/>
            <p:txBody>
              <a:bodyPr/>
              <a:lstStyle/>
              <a:p>
                <a:pPr algn="l" rtl="0"/>
                <a:r>
                  <a:rPr lang="en-US" sz="1200" dirty="0"/>
                  <a:t>But, incorporating experience doesn’t necessarily improve results in all cases. In order to detect some of these cases we suggested the novelty detection method. Novelty detection detects the cases where the conditioning is very different from the dataset examples.  </a:t>
                </a:r>
              </a:p>
              <a:p>
                <a:pPr algn="l" rtl="0"/>
                <a:r>
                  <a:rPr lang="en-US" sz="1200" dirty="0"/>
                  <a:t>In our method we measure the error in the copy operation of the overlap area (OA) between the conditional input and the map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a:t>
                </a:r>
                <a:r>
                  <a:rPr lang="en-US" sz="1200" b="0" i="0">
                    <a:latin typeface="Cambria Math" panose="02040503050406030204" pitchFamily="18" charset="0"/>
                  </a:rPr>
                  <a:t>𝑅𝐸(𝑚_𝑘 )&gt;</a:t>
                </a:r>
                <a:r>
                  <a:rPr lang="en-US" sz="1200" dirty="0"/>
                  <a:t> threshold, the available experience is based on data that isn’t similar</a:t>
                </a:r>
                <a:r>
                  <a:rPr lang="en-US" sz="1200" baseline="0" dirty="0"/>
                  <a:t> enough to the unusual case and therefore</a:t>
                </a:r>
                <a:r>
                  <a:rPr lang="en-US" sz="1200" dirty="0"/>
                  <a:t> a standard BSP method will be used instead.</a:t>
                </a:r>
              </a:p>
              <a:p>
                <a:pPr algn="l" rtl="0"/>
                <a:endParaRPr lang="he-IL" dirty="0"/>
              </a:p>
            </p:txBody>
          </p:sp>
        </mc:Fallback>
      </mc:AlternateContent>
      <p:sp>
        <p:nvSpPr>
          <p:cNvPr id="4" name="מציין מיקום של מספר שקופית 3"/>
          <p:cNvSpPr>
            <a:spLocks noGrp="1"/>
          </p:cNvSpPr>
          <p:nvPr>
            <p:ph type="sldNum" sz="quarter" idx="5"/>
          </p:nvPr>
        </p:nvSpPr>
        <p:spPr/>
        <p:txBody>
          <a:bodyPr/>
          <a:lstStyle/>
          <a:p>
            <a:fld id="{3993E965-D40D-43A4-9D9F-4AAB8ACE8565}" type="slidenum">
              <a:rPr lang="he-IL" smtClean="0"/>
              <a:t>19</a:t>
            </a:fld>
            <a:endParaRPr lang="he-IL"/>
          </a:p>
        </p:txBody>
      </p:sp>
    </p:spTree>
    <p:extLst>
      <p:ext uri="{BB962C8B-B14F-4D97-AF65-F5344CB8AC3E}">
        <p14:creationId xmlns:p14="http://schemas.microsoft.com/office/powerpoint/2010/main" val="497801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In Autonomous navigation in an unknown environment the agent starts from a point where it has no information about the environment. Simultaneous localization and mapping (SLAM) is a main approach to address this problem. (play the video) Using SLAM, an agent deals with two missions at the same time, first it perceives the surrounding environment using its sensors (for example: cameras and laser scans) and creates a representation of the map. Second, the agent estimates its pose relative to this map. Notice that the measurements are noisy and therefore the states are represented by distributions. The pose could be represented by a Gaussian and here you can see the uncertainty covariance of the last pose.</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a:t>
            </a:fld>
            <a:endParaRPr lang="he-IL"/>
          </a:p>
        </p:txBody>
      </p:sp>
    </p:spTree>
    <p:extLst>
      <p:ext uri="{BB962C8B-B14F-4D97-AF65-F5344CB8AC3E}">
        <p14:creationId xmlns:p14="http://schemas.microsoft.com/office/powerpoint/2010/main" val="2607519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Here we show map prediction results on the test set. In the left the conditioning consists of a sub map and action (here, move to the right). The next two images show two samples- the left shows the worst prediction and the right the best results (the different between them is just different z).  The last right column is the GT results. We will show here three examples that </a:t>
            </a:r>
            <a:r>
              <a:rPr lang="en-US" sz="1200" b="0" i="0" u="none" strike="noStrike" kern="1200" baseline="0" dirty="0">
                <a:solidFill>
                  <a:schemeClr val="tx1"/>
                </a:solidFill>
                <a:latin typeface="+mn-lt"/>
                <a:ea typeface="+mn-ea"/>
                <a:cs typeface="+mn-cs"/>
              </a:rPr>
              <a:t>represent three families of prediction. First example represent the cases when most predictions are correct (low PE) even in the worst case.</a:t>
            </a:r>
            <a:endParaRPr lang="en-US"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20</a:t>
            </a:fld>
            <a:endParaRPr lang="he-IL"/>
          </a:p>
        </p:txBody>
      </p:sp>
    </p:spTree>
    <p:extLst>
      <p:ext uri="{BB962C8B-B14F-4D97-AF65-F5344CB8AC3E}">
        <p14:creationId xmlns:p14="http://schemas.microsoft.com/office/powerpoint/2010/main" val="3357251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second example represents the second family - most predictions are wrong because of an unfamiliar input (high PE and high RE). The half circle shape is non-common shape in the dataset, so the RE is high in this case.</a:t>
                </a:r>
                <a:endParaRPr lang="en-US" sz="1200" u="sng" dirty="0"/>
              </a:p>
            </p:txBody>
          </p:sp>
        </mc:Choice>
        <mc:Fallback xmlns="">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example 2 represent the second family - most predictions are wrong because of an unfamiliar input (high PE and high RE). The reconstruction error related to </a:t>
                </a:r>
                <a:r>
                  <a:rPr lang="en-US" sz="1200" dirty="0"/>
                  <a:t>the copy operation of the overlap area between the conditional input and the map prediction.  In order to detects the cases where the conditioning is very different from the dataset examples (e.g. circle shape), we called this method novelty detection.</a:t>
                </a:r>
                <a:r>
                  <a:rPr lang="en-US" sz="1200" baseline="0" dirty="0"/>
                  <a:t> In this work we suggested new method to novelty detection, while </a:t>
                </a:r>
                <a:r>
                  <a:rPr lang="en-US" sz="1200" b="0" i="0">
                    <a:latin typeface="Cambria Math" panose="02040503050406030204" pitchFamily="18" charset="0"/>
                  </a:rPr>
                  <a:t>𝑅𝐸(𝑚_𝑘 )&gt;</a:t>
                </a:r>
                <a:r>
                  <a:rPr lang="en-US" sz="1200" dirty="0"/>
                  <a:t> defined threshold we should</a:t>
                </a:r>
                <a:r>
                  <a:rPr lang="en-US" sz="1200" baseline="0" dirty="0"/>
                  <a:t> using</a:t>
                </a:r>
                <a:r>
                  <a:rPr lang="en-US" sz="1200" dirty="0"/>
                  <a:t> a standard BSP method instead.</a:t>
                </a:r>
              </a:p>
            </p:txBody>
          </p:sp>
        </mc:Fallback>
      </mc:AlternateContent>
      <p:sp>
        <p:nvSpPr>
          <p:cNvPr id="4" name="מציין מיקום של מספר שקופית 3"/>
          <p:cNvSpPr>
            <a:spLocks noGrp="1"/>
          </p:cNvSpPr>
          <p:nvPr>
            <p:ph type="sldNum" sz="quarter" idx="5"/>
          </p:nvPr>
        </p:nvSpPr>
        <p:spPr/>
        <p:txBody>
          <a:bodyPr/>
          <a:lstStyle/>
          <a:p>
            <a:fld id="{3993E965-D40D-43A4-9D9F-4AAB8ACE8565}" type="slidenum">
              <a:rPr lang="he-IL" smtClean="0"/>
              <a:t>21</a:t>
            </a:fld>
            <a:endParaRPr lang="he-IL"/>
          </a:p>
        </p:txBody>
      </p:sp>
    </p:spTree>
    <p:extLst>
      <p:ext uri="{BB962C8B-B14F-4D97-AF65-F5344CB8AC3E}">
        <p14:creationId xmlns:p14="http://schemas.microsoft.com/office/powerpoint/2010/main" val="192296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The third example represents the last  prediction family - </a:t>
            </a:r>
            <a:r>
              <a:rPr lang="en-US" sz="1200" b="0" i="0" u="none" strike="noStrike" kern="1200" baseline="0" dirty="0">
                <a:solidFill>
                  <a:schemeClr val="tx1"/>
                </a:solidFill>
                <a:latin typeface="+mn-lt"/>
                <a:ea typeface="+mn-ea"/>
                <a:cs typeface="+mn-cs"/>
              </a:rPr>
              <a:t>most predictions are wrong because of uncommon ground truth map (high PE and low RE); this family type is problematic for our method because these cases can’t be detected online by novelty detection.</a:t>
            </a:r>
            <a:endParaRPr lang="en-US"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22</a:t>
            </a:fld>
            <a:endParaRPr lang="he-IL"/>
          </a:p>
        </p:txBody>
      </p:sp>
    </p:spTree>
    <p:extLst>
      <p:ext uri="{BB962C8B-B14F-4D97-AF65-F5344CB8AC3E}">
        <p14:creationId xmlns:p14="http://schemas.microsoft.com/office/powerpoint/2010/main" val="144826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(point to PE figure) Yet, statistically we show on the </a:t>
            </a:r>
            <a:r>
              <a:rPr lang="en-US" sz="1200" b="0" i="0" u="none" strike="noStrike" kern="1200" baseline="0" dirty="0" err="1">
                <a:solidFill>
                  <a:schemeClr val="tx1"/>
                </a:solidFill>
                <a:latin typeface="+mn-lt"/>
                <a:ea typeface="+mn-ea"/>
                <a:cs typeface="+mn-cs"/>
              </a:rPr>
              <a:t>testset</a:t>
            </a:r>
            <a:r>
              <a:rPr lang="en-US" sz="1200" b="0" i="0" u="none" strike="noStrike" kern="1200" baseline="0" dirty="0">
                <a:solidFill>
                  <a:schemeClr val="tx1"/>
                </a:solidFill>
                <a:latin typeface="+mn-lt"/>
                <a:ea typeface="+mn-ea"/>
                <a:cs typeface="+mn-cs"/>
              </a:rPr>
              <a:t>, that in most cases the online map will be of a similar nature as the dataset maps like example 1 (right figure- most the scenarios with low PE). thus, we assume the prediction will improve the decision making process in most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Also, by using The left figure we can define the RE threshold (&lt;5).</a:t>
            </a:r>
          </a:p>
          <a:p>
            <a:pPr algn="l" rtl="0"/>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23</a:t>
            </a:fld>
            <a:endParaRPr lang="he-IL"/>
          </a:p>
        </p:txBody>
      </p:sp>
    </p:spTree>
    <p:extLst>
      <p:ext uri="{BB962C8B-B14F-4D97-AF65-F5344CB8AC3E}">
        <p14:creationId xmlns:p14="http://schemas.microsoft.com/office/powerpoint/2010/main" val="2171065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Now we present the </a:t>
            </a:r>
            <a:r>
              <a:rPr lang="en-US" b="1" dirty="0"/>
              <a:t>online process</a:t>
            </a:r>
            <a:r>
              <a:rPr lang="en-US" dirty="0"/>
              <a:t> of BSP with Experience-Based Prediction. The inputs are </a:t>
            </a:r>
            <a:r>
              <a:rPr lang="en-US" sz="1200" dirty="0"/>
              <a:t>State belief, Map belief, specific Candidate action and Trained decoder.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output is a computed objective function which is an approximation to the one I presented before.</a:t>
            </a:r>
            <a:endParaRPr lang="he-IL" sz="1200" dirty="0"/>
          </a:p>
          <a:p>
            <a:pPr algn="l" rtl="0"/>
            <a:endParaRPr lang="en-US" sz="1200" dirty="0"/>
          </a:p>
          <a:p>
            <a:pPr algn="l" rtl="0"/>
            <a:r>
              <a:rPr lang="en-US" dirty="0"/>
              <a:t> </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24</a:t>
            </a:fld>
            <a:endParaRPr lang="he-IL"/>
          </a:p>
        </p:txBody>
      </p:sp>
    </p:spTree>
    <p:extLst>
      <p:ext uri="{BB962C8B-B14F-4D97-AF65-F5344CB8AC3E}">
        <p14:creationId xmlns:p14="http://schemas.microsoft.com/office/powerpoint/2010/main" val="210265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First, we convert the current map belief to the relevant sub-map around the robot.</a:t>
            </a:r>
          </a:p>
          <a:p>
            <a:pPr algn="l" rtl="0"/>
            <a:endParaRPr lang="en-US" dirty="0"/>
          </a:p>
          <a:p>
            <a:pPr algn="l" rtl="0"/>
            <a:r>
              <a:rPr lang="en-US" dirty="0"/>
              <a:t>Next steps will be in double loop. First loop for N samples and loop for L steps action sequence.</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25</a:t>
            </a:fld>
            <a:endParaRPr lang="he-IL"/>
          </a:p>
        </p:txBody>
      </p:sp>
    </p:spTree>
    <p:extLst>
      <p:ext uri="{BB962C8B-B14F-4D97-AF65-F5344CB8AC3E}">
        <p14:creationId xmlns:p14="http://schemas.microsoft.com/office/powerpoint/2010/main" val="2918678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Next, we predict the samples of the next sub-map using the trained decoder. (point to image) This is after one step and here is a merging of all the sub-maps around the candidate action up time </a:t>
            </a:r>
            <a:r>
              <a:rPr lang="en-US" dirty="0" err="1"/>
              <a:t>k+L</a:t>
            </a:r>
            <a:r>
              <a:rPr lang="en-US" dirty="0"/>
              <a:t>.</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26</a:t>
            </a:fld>
            <a:endParaRPr lang="he-IL"/>
          </a:p>
        </p:txBody>
      </p:sp>
    </p:spTree>
    <p:extLst>
      <p:ext uri="{BB962C8B-B14F-4D97-AF65-F5344CB8AC3E}">
        <p14:creationId xmlns:p14="http://schemas.microsoft.com/office/powerpoint/2010/main" val="341426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Afterwards we generate the future observation according to the map prediction sample. In this example the measurement is point cloud.</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27</a:t>
            </a:fld>
            <a:endParaRPr lang="he-IL"/>
          </a:p>
        </p:txBody>
      </p:sp>
    </p:spTree>
    <p:extLst>
      <p:ext uri="{BB962C8B-B14F-4D97-AF65-F5344CB8AC3E}">
        <p14:creationId xmlns:p14="http://schemas.microsoft.com/office/powerpoint/2010/main" val="670914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Next, we update the belief propagation with the generated observation. And we calculate the cost function. In our case we chose the cost to be the trace of the uncertainty of the last pose</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28</a:t>
            </a:fld>
            <a:endParaRPr lang="he-IL"/>
          </a:p>
        </p:txBody>
      </p:sp>
    </p:spTree>
    <p:extLst>
      <p:ext uri="{BB962C8B-B14F-4D97-AF65-F5344CB8AC3E}">
        <p14:creationId xmlns:p14="http://schemas.microsoft.com/office/powerpoint/2010/main" val="4106181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Finally we calculate this objective function that averages the costs of all the samples</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29</a:t>
            </a:fld>
            <a:endParaRPr lang="he-IL"/>
          </a:p>
        </p:txBody>
      </p:sp>
    </p:spTree>
    <p:extLst>
      <p:ext uri="{BB962C8B-B14F-4D97-AF65-F5344CB8AC3E}">
        <p14:creationId xmlns:p14="http://schemas.microsoft.com/office/powerpoint/2010/main" val="1476556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Another task in autonomous navigation is decision making. The agent generates candidate actions and it needs to choose which action will lead to the best outcome. As you can see in this image, action 1 or 2. One method to deal with this problem is belief space planning. Using BSP, the agent performs belief propagation, by a very similar process like it did in SLAM but now the agent does the expectation calculation for a future time. Next, considering this expectation the agent calculates the defined objective function and chooses the action with the highest value of the objective function. In this example, the objective function is the expected uncertainty.</a:t>
            </a:r>
          </a:p>
          <a:p>
            <a:pPr algn="l" rtl="0"/>
            <a:endParaRPr lang="en-US" sz="1200" b="0" i="0" u="none" strike="noStrike" kern="1200" baseline="0" dirty="0">
              <a:solidFill>
                <a:schemeClr val="tx1"/>
              </a:solidFill>
              <a:latin typeface="+mn-lt"/>
              <a:ea typeface="+mn-ea"/>
              <a:cs typeface="+mn-cs"/>
            </a:endParaRPr>
          </a:p>
          <a:p>
            <a:pPr algn="l" rtl="0"/>
            <a:r>
              <a:rPr lang="en-US" sz="1200" b="0" i="0" u="none" strike="noStrike" kern="1200" baseline="0" dirty="0">
                <a:solidFill>
                  <a:schemeClr val="tx1"/>
                </a:solidFill>
                <a:latin typeface="+mn-lt"/>
                <a:ea typeface="+mn-ea"/>
                <a:cs typeface="+mn-cs"/>
              </a:rPr>
              <a:t>But, when the action leads to unknown e</a:t>
            </a:r>
            <a:r>
              <a:rPr lang="en-US" sz="1200" dirty="0"/>
              <a:t>nvironments the BSP has some limitations. </a:t>
            </a:r>
            <a:r>
              <a:rPr lang="en-US" sz="1200" b="0" i="0" u="none" strike="noStrike" kern="1200" baseline="0" dirty="0">
                <a:solidFill>
                  <a:schemeClr val="tx1"/>
                </a:solidFill>
                <a:latin typeface="+mn-lt"/>
                <a:ea typeface="+mn-ea"/>
                <a:cs typeface="+mn-cs"/>
              </a:rPr>
              <a:t>Existing approaches </a:t>
            </a:r>
            <a:r>
              <a:rPr lang="en-US" sz="1200" dirty="0"/>
              <a:t>Currently</a:t>
            </a:r>
            <a:r>
              <a:rPr lang="en-US" sz="1200" b="0" i="0" u="none" strike="noStrike" kern="1200" baseline="0" dirty="0">
                <a:solidFill>
                  <a:schemeClr val="tx1"/>
                </a:solidFill>
                <a:latin typeface="+mn-lt"/>
                <a:ea typeface="+mn-ea"/>
                <a:cs typeface="+mn-cs"/>
              </a:rPr>
              <a:t> perform belief propagation within unexplored areas by only considering uncertainty due to motion model and without explicitly modeling the expected sensor observations (pic) Because the map is missing. In this work we suggest an approach that aims to deal with this problem by adding knowledge and predicting the unknown map.</a:t>
            </a:r>
          </a:p>
          <a:p>
            <a:pPr algn="l" rtl="0"/>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a:t>
            </a:fld>
            <a:endParaRPr lang="he-IL"/>
          </a:p>
        </p:txBody>
      </p:sp>
    </p:spTree>
    <p:extLst>
      <p:ext uri="{BB962C8B-B14F-4D97-AF65-F5344CB8AC3E}">
        <p14:creationId xmlns:p14="http://schemas.microsoft.com/office/powerpoint/2010/main" val="1296628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In order to examine our approach we compered it against existing BSP in a </a:t>
            </a:r>
            <a:r>
              <a:rPr lang="en-US" dirty="0" err="1"/>
              <a:t>Gazibo</a:t>
            </a:r>
            <a:r>
              <a:rPr lang="en-US" dirty="0"/>
              <a:t> simulation. The task is to choose the best action between these three action options(in the right Fig).</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30</a:t>
            </a:fld>
            <a:endParaRPr lang="he-IL"/>
          </a:p>
        </p:txBody>
      </p:sp>
    </p:spTree>
    <p:extLst>
      <p:ext uri="{BB962C8B-B14F-4D97-AF65-F5344CB8AC3E}">
        <p14:creationId xmlns:p14="http://schemas.microsoft.com/office/powerpoint/2010/main" val="867150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Here are the ground truth result of the three action options.(</a:t>
            </a:r>
            <a:r>
              <a:rPr lang="en-US" dirty="0" err="1"/>
              <a:t>klik</a:t>
            </a:r>
            <a:r>
              <a:rPr lang="en-US" dirty="0"/>
              <a:t>) </a:t>
            </a:r>
          </a:p>
          <a:p>
            <a:pPr algn="l" rtl="0"/>
            <a:r>
              <a:rPr lang="en-US" dirty="0"/>
              <a:t>Here you can see results of five samples for each action. The </a:t>
            </a:r>
            <a:r>
              <a:rPr lang="en-US" sz="1200" dirty="0"/>
              <a:t>Conditional map in </a:t>
            </a:r>
            <a:r>
              <a:rPr lang="en-US" sz="1200" dirty="0">
                <a:solidFill>
                  <a:srgbClr val="66FF33"/>
                </a:solidFill>
              </a:rPr>
              <a:t>light green</a:t>
            </a:r>
            <a:r>
              <a:rPr lang="en-US" sz="1200" dirty="0"/>
              <a:t>, predicted map in </a:t>
            </a:r>
            <a:r>
              <a:rPr lang="en-US" sz="1200" dirty="0">
                <a:solidFill>
                  <a:srgbClr val="009900"/>
                </a:solidFill>
              </a:rPr>
              <a:t>dark green</a:t>
            </a:r>
            <a:r>
              <a:rPr lang="en-US" sz="1200" dirty="0"/>
              <a:t>.</a:t>
            </a:r>
            <a:endParaRPr lang="he-IL" sz="1200" dirty="0"/>
          </a:p>
          <a:p>
            <a:pPr algn="l" rtl="0"/>
            <a:r>
              <a:rPr lang="en-US" dirty="0"/>
              <a:t>Though there is much to be done to improve the results, the current performance shows that we predicted right the type of the future environments (as you can see the corridor for action 1 and room/open spaces for actions 2,3). </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31</a:t>
            </a:fld>
            <a:endParaRPr lang="he-IL"/>
          </a:p>
        </p:txBody>
      </p:sp>
    </p:spTree>
    <p:extLst>
      <p:ext uri="{BB962C8B-B14F-4D97-AF65-F5344CB8AC3E}">
        <p14:creationId xmlns:p14="http://schemas.microsoft.com/office/powerpoint/2010/main" val="1741800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US" sz="1200" b="0" i="0" u="none" strike="noStrike" kern="1200" baseline="0" dirty="0">
              <a:solidFill>
                <a:schemeClr val="tx1"/>
              </a:solidFill>
              <a:latin typeface="+mn-lt"/>
              <a:ea typeface="+mn-ea"/>
              <a:cs typeface="+mn-cs"/>
            </a:endParaRPr>
          </a:p>
          <a:p>
            <a:pPr algn="l" rtl="0"/>
            <a:r>
              <a:rPr lang="en-US" sz="1200" b="0" i="0" u="none" strike="noStrike" kern="1200" baseline="0" dirty="0">
                <a:solidFill>
                  <a:schemeClr val="tx1"/>
                </a:solidFill>
                <a:latin typeface="+mn-lt"/>
                <a:ea typeface="+mn-ea"/>
                <a:cs typeface="+mn-cs"/>
              </a:rPr>
              <a:t>We did Comparison between three methods of uncertainty evolution on three different actions. First the optimal case when the robot using the GT of the future map(click), our method – you can see, when there is a different environment there is different uncertainty shape evolution(click) in the black is the baseline method, that considers only the motion model(click), and Comparison of all methods. </a:t>
            </a:r>
          </a:p>
          <a:p>
            <a:pPr algn="l" rtl="0"/>
            <a:r>
              <a:rPr lang="en-US" sz="1200" b="0" i="0" u="none" strike="noStrike" kern="1200" baseline="0" dirty="0">
                <a:solidFill>
                  <a:schemeClr val="tx1"/>
                </a:solidFill>
                <a:latin typeface="+mn-lt"/>
                <a:ea typeface="+mn-ea"/>
                <a:cs typeface="+mn-cs"/>
              </a:rPr>
              <a:t>We can see our approach (in red) predicts the uncertainty shape better than the baseline (in black), </a:t>
            </a:r>
            <a:r>
              <a:rPr lang="en-US" sz="1800" b="0" i="0" u="none" strike="noStrike" baseline="0" dirty="0">
                <a:latin typeface="NimbusRomNo9L-Regu"/>
              </a:rPr>
              <a:t>respect</a:t>
            </a:r>
            <a:r>
              <a:rPr lang="en-US" sz="1200" b="0" i="0" u="none" strike="noStrike" kern="1200" baseline="0" dirty="0">
                <a:solidFill>
                  <a:schemeClr val="tx1"/>
                </a:solidFill>
                <a:latin typeface="+mn-lt"/>
                <a:ea typeface="+mn-ea"/>
                <a:cs typeface="+mn-cs"/>
              </a:rPr>
              <a:t> to the GT (point on GT).</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32</a:t>
            </a:fld>
            <a:endParaRPr lang="he-IL"/>
          </a:p>
        </p:txBody>
      </p:sp>
    </p:spTree>
    <p:extLst>
      <p:ext uri="{BB962C8B-B14F-4D97-AF65-F5344CB8AC3E}">
        <p14:creationId xmlns:p14="http://schemas.microsoft.com/office/powerpoint/2010/main" val="93798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More results of this scenario-</a:t>
            </a:r>
          </a:p>
          <a:p>
            <a:pPr algn="l" rtl="0"/>
            <a:r>
              <a:rPr lang="en-US" dirty="0"/>
              <a:t>The figure in the left summarizes the </a:t>
            </a:r>
            <a:r>
              <a:rPr lang="en-US" sz="1200" b="0" i="0" u="none" strike="noStrike" kern="1200" baseline="0" dirty="0">
                <a:solidFill>
                  <a:schemeClr val="tx1"/>
                </a:solidFill>
                <a:latin typeface="+mn-lt"/>
                <a:ea typeface="+mn-ea"/>
                <a:cs typeface="+mn-cs"/>
              </a:rPr>
              <a:t>Cost function results of all the samples from the previous Figures compared to the cost function calculated with the GT-map method. The red circles represents the costs of each sample.</a:t>
            </a:r>
          </a:p>
          <a:p>
            <a:pPr algn="l" rtl="0"/>
            <a:r>
              <a:rPr lang="en-US" dirty="0"/>
              <a:t>The figure in the right shows </a:t>
            </a:r>
            <a:r>
              <a:rPr lang="en-US" sz="1200" b="0" i="0" u="none" strike="noStrike" kern="1200" baseline="0" dirty="0">
                <a:solidFill>
                  <a:schemeClr val="tx1"/>
                </a:solidFill>
                <a:latin typeface="+mn-lt"/>
                <a:ea typeface="+mn-ea"/>
                <a:cs typeface="+mn-cs"/>
              </a:rPr>
              <a:t>Objective function values for the three methods. In contrast to baseline BSP, our approach has an </a:t>
            </a:r>
            <a:r>
              <a:rPr lang="en-US" sz="1200" b="0" i="0" kern="1200" dirty="0">
                <a:solidFill>
                  <a:schemeClr val="tx1"/>
                </a:solidFill>
                <a:effectLst/>
                <a:latin typeface="+mn-lt"/>
                <a:ea typeface="+mn-ea"/>
                <a:cs typeface="+mn-cs"/>
              </a:rPr>
              <a:t>identical</a:t>
            </a:r>
            <a:r>
              <a:rPr lang="en-US" sz="1200" b="0" i="0" u="none" strike="noStrike" kern="1200" baseline="0" dirty="0">
                <a:solidFill>
                  <a:schemeClr val="tx1"/>
                </a:solidFill>
                <a:latin typeface="+mn-lt"/>
                <a:ea typeface="+mn-ea"/>
                <a:cs typeface="+mn-cs"/>
              </a:rPr>
              <a:t> action-ordering as the GT. (point to the action-ordering).</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33</a:t>
            </a:fld>
            <a:endParaRPr lang="he-IL"/>
          </a:p>
        </p:txBody>
      </p:sp>
    </p:spTree>
    <p:extLst>
      <p:ext uri="{BB962C8B-B14F-4D97-AF65-F5344CB8AC3E}">
        <p14:creationId xmlns:p14="http://schemas.microsoft.com/office/powerpoint/2010/main" val="75272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Finally, we did the same comparison in 15 different cases and summarized it in this table. </a:t>
            </a:r>
            <a:r>
              <a:rPr lang="en-US" sz="1200" b="0" i="0" u="none" strike="noStrike" kern="1200" baseline="0" dirty="0">
                <a:solidFill>
                  <a:schemeClr val="tx1"/>
                </a:solidFill>
                <a:latin typeface="+mn-lt"/>
                <a:ea typeface="+mn-ea"/>
                <a:cs typeface="+mn-cs"/>
              </a:rPr>
              <a:t>The table reports for each method the number of action ordering mistakes with respect to BSP with the ground truth map. Our method was preferable in 9 of the cases, against only 1 case when the baseline won. </a:t>
            </a:r>
            <a:r>
              <a:rPr lang="en-US" sz="1200" dirty="0"/>
              <a:t>Also, </a:t>
            </a:r>
            <a:r>
              <a:rPr lang="en-US" sz="1800" b="0" i="0" u="none" strike="noStrike" baseline="0" dirty="0">
                <a:latin typeface="NimbusRomNo9L-Regu"/>
              </a:rPr>
              <a:t>We can see that our approach</a:t>
            </a:r>
          </a:p>
          <a:p>
            <a:pPr algn="l"/>
            <a:r>
              <a:rPr lang="en-US" sz="1800" b="0" i="0" u="none" strike="noStrike" baseline="0" dirty="0">
                <a:latin typeface="NimbusRomNo9L-Regu"/>
              </a:rPr>
              <a:t>yields an improved uncertainty cost error.</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34</a:t>
            </a:fld>
            <a:endParaRPr lang="he-IL"/>
          </a:p>
        </p:txBody>
      </p:sp>
    </p:spTree>
    <p:extLst>
      <p:ext uri="{BB962C8B-B14F-4D97-AF65-F5344CB8AC3E}">
        <p14:creationId xmlns:p14="http://schemas.microsoft.com/office/powerpoint/2010/main" val="4015185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800" b="0" i="0" u="none" strike="noStrike" baseline="0" dirty="0">
                <a:solidFill>
                  <a:srgbClr val="000000"/>
                </a:solidFill>
                <a:latin typeface="NimbusRomNo9L-Regu"/>
              </a:rPr>
              <a:t>Also, As you can see scenario 15 is very different from the dataset. We calculated the reconstruction</a:t>
            </a:r>
          </a:p>
          <a:p>
            <a:pPr algn="l" rtl="0"/>
            <a:r>
              <a:rPr lang="en-US" sz="1800" b="0" i="0" u="none" strike="noStrike" baseline="0" dirty="0">
                <a:solidFill>
                  <a:srgbClr val="000000"/>
                </a:solidFill>
                <a:latin typeface="NimbusRomNo9L-Regu"/>
              </a:rPr>
              <a:t>error for all scenarios and showed that </a:t>
            </a:r>
            <a:r>
              <a:rPr lang="en-US" sz="1800" dirty="0"/>
              <a:t>using the novelty detection method</a:t>
            </a:r>
            <a:r>
              <a:rPr lang="en-US" sz="1800" b="0" i="0" u="none" strike="noStrike" baseline="0" dirty="0">
                <a:solidFill>
                  <a:srgbClr val="000000"/>
                </a:solidFill>
                <a:latin typeface="NimbusRomNo9L-Regu"/>
              </a:rPr>
              <a:t> we recognized unfamiliar environments and avoided using our approach in these cases.</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35</a:t>
            </a:fld>
            <a:endParaRPr lang="he-IL"/>
          </a:p>
        </p:txBody>
      </p:sp>
    </p:spTree>
    <p:extLst>
      <p:ext uri="{BB962C8B-B14F-4D97-AF65-F5344CB8AC3E}">
        <p14:creationId xmlns:p14="http://schemas.microsoft.com/office/powerpoint/2010/main" val="558015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we developed an </a:t>
            </a:r>
            <a:r>
              <a:rPr lang="en-US" sz="1200" dirty="0"/>
              <a:t>algorithm that calculates a predicted distribution over an unexplored area using a deep learning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we Incorporated this distribution within BSP.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suggested Novelty detection method for map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Finally, we compered our approach to existing BSP approaches in real Gazebo simulation. The results indicate the potential of our approach to improve decision making in unknown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l" rtl="0"/>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36</a:t>
            </a:fld>
            <a:endParaRPr lang="he-IL"/>
          </a:p>
        </p:txBody>
      </p:sp>
    </p:spTree>
    <p:extLst>
      <p:ext uri="{BB962C8B-B14F-4D97-AF65-F5344CB8AC3E}">
        <p14:creationId xmlns:p14="http://schemas.microsoft.com/office/powerpoint/2010/main" val="1083922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800" b="0" i="0" u="none" strike="noStrike" baseline="0" dirty="0">
                <a:latin typeface="NimbusRomNo9L-Regu"/>
              </a:rPr>
              <a:t>we believe a benefit of our approach is in its interpretability, that mean are algorithm is easer to debug, since the use of experience in our method is done only at the prediction level, as opposed to end-to-end methods which involve experience all through the decision making process.</a:t>
            </a:r>
          </a:p>
          <a:p>
            <a:pPr algn="l" rtl="0"/>
            <a:endParaRPr lang="en-US" sz="1800" b="0" i="0" u="none" strike="noStrike" baseline="0" dirty="0">
              <a:latin typeface="NimbusRomNo9L-Regu"/>
            </a:endParaRPr>
          </a:p>
          <a:p>
            <a:pPr algn="l" rtl="0"/>
            <a:r>
              <a:rPr lang="en-US" sz="1800" b="0" i="0" u="none" strike="noStrike" baseline="0" dirty="0">
                <a:latin typeface="NimbusRomNo9L-Regu"/>
              </a:rPr>
              <a:t>Moreover, as our work focused on the uncertainty estimation of future observations, it depends</a:t>
            </a:r>
          </a:p>
          <a:p>
            <a:pPr algn="l" rtl="0"/>
            <a:r>
              <a:rPr lang="en-US" sz="1800" b="0" i="0" u="none" strike="noStrike" baseline="0" dirty="0">
                <a:latin typeface="NimbusRomNo9L-Regu"/>
              </a:rPr>
              <a:t>mostly on the type of unexplored area (like corridor or room) rather than the exact outline, and therefore is less sensitive to prediction mistakes. (respect to feasibility task).</a:t>
            </a:r>
          </a:p>
          <a:p>
            <a:pPr algn="l" rtl="0"/>
            <a:endParaRPr lang="en-US" sz="1800" b="0" i="0" u="none" strike="noStrike" baseline="0" dirty="0">
              <a:latin typeface="NimbusRomNo9L-Regu"/>
            </a:endParaRPr>
          </a:p>
          <a:p>
            <a:pPr algn="l" rtl="0"/>
            <a:r>
              <a:rPr lang="en-US" sz="1800" b="0" i="0" u="none" strike="noStrike" baseline="0" dirty="0">
                <a:latin typeface="NimbusRomNo9L-Regu"/>
              </a:rPr>
              <a:t>It is also possible to envision utilizing a similar concept for evaluating path feasibility; however,</a:t>
            </a:r>
          </a:p>
          <a:p>
            <a:pPr algn="l" rtl="0"/>
            <a:r>
              <a:rPr lang="en-US" sz="1800" b="0" i="0" u="none" strike="noStrike" baseline="0" dirty="0">
                <a:latin typeface="NimbusRomNo9L-Regu"/>
              </a:rPr>
              <a:t>to this end, further work is needed to improve map prediction accuracy.</a:t>
            </a:r>
          </a:p>
          <a:p>
            <a:pPr algn="l" rtl="0"/>
            <a:endParaRPr lang="en-US" sz="1800" b="0" i="0" u="none" strike="noStrike" baseline="0" dirty="0">
              <a:latin typeface="NimbusRomNo9L-Regu"/>
            </a:endParaRPr>
          </a:p>
          <a:p>
            <a:pPr algn="l" rtl="0"/>
            <a:r>
              <a:rPr lang="en-US" sz="1800" b="0" i="0" u="none" strike="noStrike" baseline="0" dirty="0">
                <a:latin typeface="NimbusRomNo9L-Regu"/>
              </a:rPr>
              <a:t>Last point, currently our novelty detection approach  miss the </a:t>
            </a:r>
            <a:r>
              <a:rPr lang="en-US" sz="1800" dirty="0"/>
              <a:t>cases with familiar inputs that still provide wrong predictions, so we suggest in future works to extend the novelty detection for this cases. (this mission isn’t trivial, it’s a general problem in Learning approaches).</a:t>
            </a:r>
            <a:endParaRPr lang="en-US" sz="1800" b="0" i="0" u="none" strike="noStrike" baseline="0" dirty="0">
              <a:latin typeface="NimbusRomNo9L-Regu"/>
            </a:endParaRPr>
          </a:p>
          <a:p>
            <a:pPr algn="l" rtl="0"/>
            <a:endParaRPr lang="en-US" sz="1800" b="0" i="0" u="none" strike="noStrike" baseline="0" dirty="0">
              <a:latin typeface="NimbusRomNo9L-Regu"/>
            </a:endParaRPr>
          </a:p>
          <a:p>
            <a:pPr algn="l" rtl="0"/>
            <a:endParaRPr lang="en-US" sz="1200" dirty="0"/>
          </a:p>
          <a:p>
            <a:pPr algn="l" rtl="0"/>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37</a:t>
            </a:fld>
            <a:endParaRPr lang="he-IL"/>
          </a:p>
        </p:txBody>
      </p:sp>
    </p:spTree>
    <p:extLst>
      <p:ext uri="{BB962C8B-B14F-4D97-AF65-F5344CB8AC3E}">
        <p14:creationId xmlns:p14="http://schemas.microsoft.com/office/powerpoint/2010/main" val="1316336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38</a:t>
            </a:fld>
            <a:endParaRPr lang="he-IL"/>
          </a:p>
        </p:txBody>
      </p:sp>
    </p:spTree>
    <p:extLst>
      <p:ext uri="{BB962C8B-B14F-4D97-AF65-F5344CB8AC3E}">
        <p14:creationId xmlns:p14="http://schemas.microsoft.com/office/powerpoint/2010/main" val="1834240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related to the map prediction task is the Inpainting problem. In this case, we have an image with a missing part and the task is complete it. Here, in the top right, you can see an example to how a human can do this mission. If a human can do it, it makes sense that the DL based on generative models can also handle this task. There is many work in this subject, most of them used VAE or GAN. </a:t>
            </a:r>
          </a:p>
          <a:p>
            <a:pPr algn="l"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though our problem isn’t picture completion, rather an extended map, we just drew inspiration from the in-painting problem. The extended map task is a much more challenging problem that only a few studies have addressed because of the ratio between the conditioning to the missing part, and the occupancy grid being less rich in information and with less repeat structures.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we decided to use </a:t>
            </a:r>
            <a:r>
              <a:rPr lang="en-US" dirty="0"/>
              <a:t>similar technics as the in-painting problem, for the development of a map prediction algorithm that will aim to improve BSP in </a:t>
            </a:r>
            <a:r>
              <a:rPr lang="en-US" sz="1200" dirty="0"/>
              <a:t>unknown environments.</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4</a:t>
            </a:fld>
            <a:endParaRPr lang="he-IL"/>
          </a:p>
        </p:txBody>
      </p:sp>
    </p:spTree>
    <p:extLst>
      <p:ext uri="{BB962C8B-B14F-4D97-AF65-F5344CB8AC3E}">
        <p14:creationId xmlns:p14="http://schemas.microsoft.com/office/powerpoint/2010/main" val="49763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Since 2015, we saw works on BSP in unknown environment. I want remark that This task is very changing because here we want consider the information-theoretic reward (in other word the future uncertainty of the robot) but without accessing to the map. For example, The </a:t>
            </a:r>
            <a:r>
              <a:rPr lang="en-US" dirty="0" err="1"/>
              <a:t>Indelman</a:t>
            </a:r>
            <a:r>
              <a:rPr lang="en-US" dirty="0"/>
              <a:t> 15 paper suggested to consider the landmarks that were seen up current time but assume the other area is free from landmarks. (pic) You can see the left picture, the drone starts from this point with a low uncertainty(the colorful ellipse represent here uncertainty). And you can see, when it fly from this point (pic) to here(the next goal) (pic) it choses to loop closure with the landmarks from the start point, for decrees his uncertainty.</a:t>
            </a:r>
          </a:p>
          <a:p>
            <a:pPr algn="l" rtl="0"/>
            <a:endParaRPr lang="en-US" dirty="0"/>
          </a:p>
          <a:p>
            <a:pPr algn="l" rtl="0"/>
            <a:r>
              <a:rPr lang="en-US" dirty="0"/>
              <a:t>In the right picture you can see another work of Vadim which talks about </a:t>
            </a:r>
            <a:r>
              <a:rPr lang="en-US" sz="1200" dirty="0"/>
              <a:t>Cooperative multi-robot belief space planning for autonomous navigation in unknown environments. Here, you can see example of two robots. the white area represents the environment that is covered up current time, and the gray area is the unknown environment. For each robot there is a goal and they need to choose the best path to the goal. The main contribution here is in the planning process, where the robots consider future information sharing (similar to loop closure but now with other robots states). This means that if the paths will be close enough to each other they will probably observe shared landmarks.</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3993E965-D40D-43A4-9D9F-4AAB8ACE8565}"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92305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הערות 1">
            <a:extLst>
              <a:ext uri="{FF2B5EF4-FFF2-40B4-BE49-F238E27FC236}">
                <a16:creationId xmlns:a16="http://schemas.microsoft.com/office/drawing/2014/main" id="{E6DB2F24-B900-4C1E-804B-7F5D4AAACAD9}"/>
              </a:ext>
            </a:extLst>
          </p:cNvPr>
          <p:cNvSpPr>
            <a:spLocks noGrp="1"/>
          </p:cNvSpPr>
          <p:nvPr>
            <p:ph type="body" idx="1"/>
          </p:nvPr>
        </p:nvSpPr>
        <p:spPr/>
        <p:txBody>
          <a:bodyPr/>
          <a:lstStyle/>
          <a:p>
            <a:pPr algn="l"/>
            <a:r>
              <a:rPr lang="en-US" sz="1800" b="0" i="0" u="none" strike="noStrike" baseline="0" dirty="0">
                <a:latin typeface="NimbusRomNo9L-Regu"/>
              </a:rPr>
              <a:t>Experience-based navigation or planning is usually linked to reinforcement learning (RL). RL and BSP both share the same goal of finding the optimal action, but there are differences</a:t>
            </a:r>
          </a:p>
          <a:p>
            <a:pPr algn="l"/>
            <a:r>
              <a:rPr lang="en-US" sz="1800" b="0" i="0" u="none" strike="noStrike" baseline="0" dirty="0">
                <a:latin typeface="NimbusRomNo9L-Regu"/>
              </a:rPr>
              <a:t>in approaches. </a:t>
            </a:r>
          </a:p>
          <a:p>
            <a:pPr algn="l"/>
            <a:r>
              <a:rPr lang="en-US" sz="1800" b="0" i="0" u="none" strike="noStrike" baseline="0" dirty="0">
                <a:latin typeface="NimbusRomNo9L-Regu"/>
              </a:rPr>
              <a:t>In RL the policy is mostly learned offline based on experience from similar missions. Also, RL mostly considers a Markov decision process (MDP) problem, that is, the state is fully observable. Recently several works addressed (deep) RL under POMDP setting, such as the </a:t>
            </a:r>
            <a:r>
              <a:rPr lang="en-US" sz="1800" b="0" i="0" u="none" strike="noStrike" baseline="0" dirty="0" err="1">
                <a:latin typeface="NimbusRomNo9L-Regu"/>
              </a:rPr>
              <a:t>Karkus</a:t>
            </a:r>
            <a:r>
              <a:rPr lang="en-US" sz="1800" b="0" i="0" u="none" strike="noStrike" baseline="0" dirty="0">
                <a:latin typeface="NimbusRomNo9L-Regu"/>
              </a:rPr>
              <a:t> 17 work mentioned here, but they focused on a different task from us- like active localization when they assume the map is known. </a:t>
            </a:r>
          </a:p>
          <a:p>
            <a:pPr algn="l" rtl="0"/>
            <a:endParaRPr lang="en-US" sz="1800" b="0" i="0" u="none" strike="noStrike" baseline="0" dirty="0">
              <a:latin typeface="NimbusRomNo9L-Regu"/>
            </a:endParaRPr>
          </a:p>
          <a:p>
            <a:pPr algn="l" rtl="0"/>
            <a:r>
              <a:rPr lang="en-US" sz="1800" b="0" i="0" u="none" strike="noStrike" baseline="0" dirty="0">
                <a:latin typeface="NimbusRomNo9L-Regu"/>
              </a:rPr>
              <a:t>More closely related to us are learning approaches that consider autonomous navigation in unknown environments, like the Stein 18 work. Stein learned by NN the probability of succeeding in reaching the goal, the success cost (is it path feasibly or not?), and the exploration cost. They claim these terms are computationally intractable, because there are implicit expectations over the future belief </a:t>
            </a:r>
            <a:r>
              <a:rPr lang="en-US" sz="1800" b="0" i="0" u="none" strike="noStrike" baseline="0" dirty="0">
                <a:latin typeface="CMMI10"/>
              </a:rPr>
              <a:t>b</a:t>
            </a:r>
            <a:r>
              <a:rPr lang="en-US" sz="1800" b="0" i="0" u="none" strike="noStrike" baseline="0" dirty="0">
                <a:latin typeface="CMMI7"/>
              </a:rPr>
              <a:t>t</a:t>
            </a:r>
            <a:r>
              <a:rPr lang="en-US" sz="1800" b="0" i="0" u="none" strike="noStrike" baseline="0" dirty="0">
                <a:latin typeface="CMR7"/>
              </a:rPr>
              <a:t>+1. Note they give end-to-end solution (different method from us), and solve a different task- which is a </a:t>
            </a:r>
            <a:r>
              <a:rPr lang="en-US" sz="1800" b="0" i="0" u="none" strike="noStrike" baseline="0" dirty="0">
                <a:latin typeface="NimbusRomNo9L-Regu"/>
              </a:rPr>
              <a:t>feasibility task and not to minimize future uncertainty, as we are attempting</a:t>
            </a:r>
            <a:r>
              <a:rPr lang="en-US" sz="1800" b="0" i="0" u="none" strike="noStrike" baseline="0" dirty="0">
                <a:latin typeface="CMR7"/>
              </a:rPr>
              <a:t>.</a:t>
            </a:r>
            <a:endParaRPr lang="he-IL"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הערות 1">
            <a:extLst>
              <a:ext uri="{FF2B5EF4-FFF2-40B4-BE49-F238E27FC236}">
                <a16:creationId xmlns:a16="http://schemas.microsoft.com/office/drawing/2014/main" id="{73C44C34-0ED5-4150-A076-214942C022BD}"/>
              </a:ext>
            </a:extLst>
          </p:cNvPr>
          <p:cNvSpPr>
            <a:spLocks noGrp="1"/>
          </p:cNvSpPr>
          <p:nvPr>
            <p:ph type="body" idx="1"/>
          </p:nvPr>
        </p:nvSpPr>
        <p:spPr/>
        <p:txBody>
          <a:bodyPr/>
          <a:lstStyle/>
          <a:p>
            <a:pPr algn="l" rtl="0"/>
            <a:r>
              <a:rPr lang="en-US" dirty="0"/>
              <a:t>Here you can see two papers that used experience for planning in unknown environment</a:t>
            </a:r>
            <a:r>
              <a:rPr lang="en-US" sz="1200" dirty="0"/>
              <a:t>. </a:t>
            </a:r>
          </a:p>
          <a:p>
            <a:pPr algn="l" rtl="0"/>
            <a:r>
              <a:rPr lang="en-US" sz="1200" b="0" u="none" dirty="0">
                <a:highlight>
                  <a:srgbClr val="FFFF00"/>
                </a:highlight>
              </a:rPr>
              <a:t>For example, Richter and Roy 17</a:t>
            </a:r>
            <a:r>
              <a:rPr lang="en-US" sz="1200" dirty="0"/>
              <a:t>, trained a classifier function for safe visual navigation. The mission is given an image and candidate action, to estimate the probability to crash with the wall.  </a:t>
            </a:r>
          </a:p>
          <a:p>
            <a:pPr algn="l" rtl="0"/>
            <a:endParaRPr lang="en-US" sz="1200" dirty="0"/>
          </a:p>
          <a:p>
            <a:pPr algn="l" rtl="0"/>
            <a:r>
              <a:rPr lang="en-US" sz="1200" dirty="0"/>
              <a:t>Even more similar to our work is the </a:t>
            </a:r>
            <a:r>
              <a:rPr lang="en-US" sz="1200" dirty="0" err="1"/>
              <a:t>Katyal</a:t>
            </a:r>
            <a:r>
              <a:rPr lang="en-US" sz="1200" dirty="0"/>
              <a:t> 19 work. </a:t>
            </a:r>
            <a:r>
              <a:rPr lang="en-US" sz="1800" dirty="0" err="1"/>
              <a:t>Katyal</a:t>
            </a:r>
            <a:r>
              <a:rPr lang="en-US" sz="1800" dirty="0"/>
              <a:t> </a:t>
            </a:r>
            <a:r>
              <a:rPr lang="en-US" sz="1800" b="0" i="0" u="none" strike="noStrike" baseline="0" dirty="0">
                <a:latin typeface="NimbusRomNo9L-Regu"/>
              </a:rPr>
              <a:t>used a NN for map prediction that assisted an efficient exploration of unknown Environments. </a:t>
            </a:r>
          </a:p>
          <a:p>
            <a:pPr algn="l" rtl="0"/>
            <a:r>
              <a:rPr lang="en-US" sz="1800" b="0" i="0" u="none" strike="noStrike" baseline="0" dirty="0">
                <a:latin typeface="NimbusRomNo9L-Regu"/>
              </a:rPr>
              <a:t>Our approach belongs to this category as well, as we utilize the classic model based on BSP and incorporate experience-based map prediction only for the unexplored environments.</a:t>
            </a:r>
          </a:p>
          <a:p>
            <a:pPr algn="l" rtl="0"/>
            <a:r>
              <a:rPr lang="en-US" sz="1800" b="0" i="0" u="none" strike="noStrike" baseline="0" dirty="0">
                <a:latin typeface="NimbusRomNo9L-Regu"/>
              </a:rPr>
              <a:t>So these works </a:t>
            </a:r>
            <a:r>
              <a:rPr lang="en-US" sz="1200" b="0" i="0" u="none" strike="noStrike" baseline="0" dirty="0">
                <a:latin typeface="NimbusRomNo9L-Regu"/>
              </a:rPr>
              <a:t>belongs to same category but solved different tasks.</a:t>
            </a:r>
            <a:endParaRPr lang="en-US" sz="1200" dirty="0"/>
          </a:p>
          <a:p>
            <a:pPr algn="l" rtl="0"/>
            <a:endParaRPr lang="he-IL" dirty="0"/>
          </a:p>
        </p:txBody>
      </p:sp>
    </p:spTree>
    <p:extLst>
      <p:ext uri="{BB962C8B-B14F-4D97-AF65-F5344CB8AC3E}">
        <p14:creationId xmlns:p14="http://schemas.microsoft.com/office/powerpoint/2010/main" val="3451956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Okay, now let's try to understand the problem and the main contributions of this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Current BSP methods lack the information necessary to predict future measurements in unknown environments. </a:t>
            </a:r>
          </a:p>
          <a:p>
            <a:pPr algn="l" rtl="0"/>
            <a:endParaRPr lang="en-US" dirty="0"/>
          </a:p>
          <a:p>
            <a:pPr algn="l" rtl="0"/>
            <a:r>
              <a:rPr lang="en-US" dirty="0"/>
              <a:t>Therefore, in this work we developed a map distribution prediction algorithm of the unexplored area </a:t>
            </a:r>
            <a:r>
              <a:rPr lang="en-US" sz="1200" dirty="0"/>
              <a:t>for future measurements generation </a:t>
            </a:r>
            <a:r>
              <a:rPr lang="en-US" dirty="0"/>
              <a:t>and the </a:t>
            </a:r>
            <a:r>
              <a:rPr lang="en-US" sz="1200" dirty="0"/>
              <a:t>incorporation of these within BSP. In particular, we focused on planning task that consider the information-theoretic costs. This combination </a:t>
            </a:r>
            <a:r>
              <a:rPr lang="en-US" b="0" i="0" dirty="0">
                <a:solidFill>
                  <a:srgbClr val="222222"/>
                </a:solidFill>
                <a:effectLst/>
                <a:latin typeface="Arial" panose="020B0604020202020204" pitchFamily="34" charset="0"/>
              </a:rPr>
              <a:t>has not been done yet to the best of our knowledge.</a:t>
            </a:r>
            <a:endParaRPr lang="he-IL" dirty="0"/>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8</a:t>
            </a:fld>
            <a:endParaRPr lang="he-IL"/>
          </a:p>
        </p:txBody>
      </p:sp>
    </p:spTree>
    <p:extLst>
      <p:ext uri="{BB962C8B-B14F-4D97-AF65-F5344CB8AC3E}">
        <p14:creationId xmlns:p14="http://schemas.microsoft.com/office/powerpoint/2010/main" val="2066567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Now we will dive into the formulation and start with SLAM. First </a:t>
            </a:r>
            <a:r>
              <a:rPr lang="en-US" sz="1800" b="0" i="0" u="none" strike="noStrike" baseline="0" dirty="0">
                <a:latin typeface="NimbusRomNo9L-Regu"/>
              </a:rPr>
              <a:t>we will be basing on motion and observation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with additive Gaussian noise. (eq)</a:t>
            </a:r>
            <a:r>
              <a:rPr lang="en-US" sz="1800" b="0" i="0" u="none" strike="noStrike" baseline="0" dirty="0">
                <a:latin typeface="+mn-lt"/>
              </a:rPr>
              <a:t> here you can see </a:t>
            </a:r>
            <a:r>
              <a:rPr lang="en-US" sz="1800" b="0" i="0" u="none" strike="noStrike" baseline="0" dirty="0">
                <a:latin typeface="NimbusRomNo9L-Regu"/>
              </a:rPr>
              <a:t>The motion model that given action, </a:t>
            </a:r>
            <a:r>
              <a:rPr lang="en-US" sz="1800" b="0" i="0" u="none" strike="noStrike" baseline="0" dirty="0">
                <a:latin typeface="CMMI10"/>
              </a:rPr>
              <a:t>a</a:t>
            </a:r>
            <a:r>
              <a:rPr lang="en-US" sz="1800" b="0" i="0" u="none" strike="noStrike" baseline="0" dirty="0">
                <a:latin typeface="CMMI7"/>
              </a:rPr>
              <a:t>i</a:t>
            </a:r>
            <a:r>
              <a:rPr lang="en-US" sz="1800" b="0" i="0" u="none" strike="noStrike" baseline="0" dirty="0">
                <a:latin typeface="CMSY7"/>
              </a:rPr>
              <a:t>-</a:t>
            </a:r>
            <a:r>
              <a:rPr lang="en-US" sz="1800" b="0" i="0" u="none" strike="noStrike" baseline="0" dirty="0">
                <a:latin typeface="CMR7"/>
              </a:rPr>
              <a:t>1, </a:t>
            </a:r>
            <a:r>
              <a:rPr lang="en-US" sz="1800" b="0" i="0" u="none" strike="noStrike" baseline="0" dirty="0">
                <a:latin typeface="NimbusRomNo9L-Regu"/>
              </a:rPr>
              <a:t>and robot state, </a:t>
            </a:r>
            <a:r>
              <a:rPr lang="en-US" sz="1800" b="0" i="0" u="none" strike="noStrike" baseline="0" dirty="0">
                <a:latin typeface="CMMI10"/>
              </a:rPr>
              <a:t>x</a:t>
            </a:r>
            <a:r>
              <a:rPr lang="en-US" sz="1800" b="0" i="0" u="none" strike="noStrike" baseline="0" dirty="0">
                <a:latin typeface="CMMI7"/>
              </a:rPr>
              <a:t>i</a:t>
            </a:r>
            <a:r>
              <a:rPr lang="en-US" sz="1800" b="0" i="0" u="none" strike="noStrike" baseline="0" dirty="0">
                <a:latin typeface="CMSY7"/>
              </a:rPr>
              <a:t>-</a:t>
            </a:r>
            <a:r>
              <a:rPr lang="en-US" sz="1800" b="0" i="0" u="none" strike="noStrike" baseline="0" dirty="0">
                <a:latin typeface="CMR7"/>
              </a:rPr>
              <a:t>1, </a:t>
            </a:r>
            <a:r>
              <a:rPr lang="en-US" sz="1800" b="0" i="0" u="none" strike="noStrike" baseline="0" dirty="0">
                <a:latin typeface="NimbusRomNo9L-Regu"/>
              </a:rPr>
              <a:t>we get the next robot state xi(up to the noise </a:t>
            </a:r>
            <a:r>
              <a:rPr lang="en-US" sz="1800" b="0" i="0" u="none" strike="noStrike" baseline="0" dirty="0" err="1">
                <a:latin typeface="NimbusRomNo9L-Regu"/>
              </a:rPr>
              <a:t>wi</a:t>
            </a:r>
            <a:r>
              <a:rPr lang="en-US" sz="1800" b="0" i="0" u="none" strike="noStrike" baseline="0" dirty="0">
                <a:latin typeface="NimbusRomNo9L-Regu"/>
              </a:rPr>
              <a:t>). </a:t>
            </a:r>
          </a:p>
          <a:p>
            <a:pPr algn="l" rtl="0"/>
            <a:r>
              <a:rPr lang="en-US" sz="1800" b="0" i="0" u="none" strike="noStrike" baseline="0" dirty="0">
                <a:latin typeface="NimbusRomNo9L-Regu"/>
              </a:rPr>
              <a:t>The generative/measurement model for the raw measurements (like images, point clouds) thus depend both on the robot state, xi, and the environment state, mi (eq)</a:t>
            </a:r>
          </a:p>
          <a:p>
            <a:pPr algn="l" rtl="0"/>
            <a:r>
              <a:rPr lang="en-US" sz="1800" b="0" i="0" u="none" strike="noStrike" baseline="0" dirty="0">
                <a:latin typeface="NimbusRomNo9L-Regu"/>
              </a:rPr>
              <a:t>Using two raw measurements, </a:t>
            </a:r>
            <a:r>
              <a:rPr lang="en-US" sz="1800" b="0" i="0" u="none" strike="noStrike" baseline="0" dirty="0" err="1">
                <a:latin typeface="CMMI10"/>
              </a:rPr>
              <a:t>y</a:t>
            </a:r>
            <a:r>
              <a:rPr lang="en-US" sz="1800" b="0" i="0" u="none" strike="noStrike" baseline="0" dirty="0" err="1">
                <a:latin typeface="CMMI7"/>
              </a:rPr>
              <a:t>i</a:t>
            </a:r>
            <a:r>
              <a:rPr lang="en-US" sz="1800" b="0" i="0" u="none" strike="noStrike" baseline="0" dirty="0">
                <a:latin typeface="CMMI7"/>
              </a:rPr>
              <a:t> </a:t>
            </a:r>
            <a:r>
              <a:rPr lang="en-US" sz="1800" b="0" i="0" u="none" strike="noStrike" baseline="0" dirty="0">
                <a:latin typeface="NimbusRomNo9L-Regu"/>
              </a:rPr>
              <a:t>and </a:t>
            </a:r>
            <a:r>
              <a:rPr lang="en-US" sz="1800" b="0" i="0" u="none" strike="noStrike" baseline="0" dirty="0" err="1">
                <a:latin typeface="CMMI10"/>
              </a:rPr>
              <a:t>y</a:t>
            </a:r>
            <a:r>
              <a:rPr lang="en-US" sz="1800" b="0" i="0" u="none" strike="noStrike" baseline="0" dirty="0" err="1">
                <a:latin typeface="CMMI7"/>
              </a:rPr>
              <a:t>j</a:t>
            </a:r>
            <a:r>
              <a:rPr lang="en-US" sz="1800" b="0" i="0" u="none" strike="noStrike" baseline="0" dirty="0">
                <a:latin typeface="CMMI7"/>
              </a:rPr>
              <a:t> </a:t>
            </a:r>
            <a:r>
              <a:rPr lang="en-US" sz="1800" b="0" i="0" u="none" strike="noStrike" baseline="0" dirty="0">
                <a:latin typeface="NimbusRomNo9L-Regu"/>
              </a:rPr>
              <a:t>, we can create a relative pose measurement </a:t>
            </a:r>
            <a:r>
              <a:rPr lang="en-US" sz="1800" b="0" i="0" u="none" strike="noStrike" baseline="0" dirty="0" err="1">
                <a:latin typeface="CMMI10"/>
              </a:rPr>
              <a:t>y^</a:t>
            </a:r>
            <a:r>
              <a:rPr lang="en-US" sz="1800" b="0" i="0" u="none" strike="noStrike" baseline="0" dirty="0" err="1">
                <a:latin typeface="CMMI7"/>
              </a:rPr>
              <a:t>rel_ij</a:t>
            </a:r>
            <a:r>
              <a:rPr lang="en-US" sz="1800" b="0" i="0" u="none" strike="noStrike" baseline="0" dirty="0">
                <a:latin typeface="CMMI7"/>
              </a:rPr>
              <a:t> </a:t>
            </a:r>
            <a:r>
              <a:rPr lang="en-US" sz="1800" b="0" i="0" u="none" strike="noStrike" baseline="0" dirty="0">
                <a:latin typeface="NimbusRomNo9L-Regu"/>
              </a:rPr>
              <a:t>between two robot poses </a:t>
            </a:r>
            <a:r>
              <a:rPr lang="en-US" sz="1800" b="0" i="0" u="none" strike="noStrike" baseline="0" dirty="0">
                <a:latin typeface="CMMI10"/>
              </a:rPr>
              <a:t>x</a:t>
            </a:r>
            <a:r>
              <a:rPr lang="en-US" sz="1800" b="0" i="0" u="none" strike="noStrike" baseline="0" dirty="0">
                <a:latin typeface="CMMI7"/>
              </a:rPr>
              <a:t>i </a:t>
            </a:r>
            <a:r>
              <a:rPr lang="en-US" sz="1800" b="0" i="0" u="none" strike="noStrike" baseline="0" dirty="0">
                <a:latin typeface="NimbusRomNo9L-Regu"/>
              </a:rPr>
              <a:t>and </a:t>
            </a:r>
            <a:r>
              <a:rPr lang="en-US" sz="1800" b="0" i="0" u="none" strike="noStrike" baseline="0" dirty="0" err="1">
                <a:latin typeface="CMMI10"/>
              </a:rPr>
              <a:t>x</a:t>
            </a:r>
            <a:r>
              <a:rPr lang="en-US" sz="1800" b="0" i="0" u="none" strike="noStrike" baseline="0" dirty="0" err="1">
                <a:latin typeface="CMMI7"/>
              </a:rPr>
              <a:t>j</a:t>
            </a:r>
            <a:r>
              <a:rPr lang="en-US" sz="1800" b="0" i="0" u="none" strike="noStrike" baseline="0" dirty="0">
                <a:latin typeface="CMMI7"/>
              </a:rPr>
              <a:t>  (eq)</a:t>
            </a:r>
            <a:r>
              <a:rPr lang="en-US" sz="1800" b="0" i="0" u="none" strike="noStrike" baseline="0" dirty="0">
                <a:latin typeface="NimbusRomNo9L-Regu"/>
              </a:rPr>
              <a:t>. When the raw measurements are point clouds, the algorithm could be ICP or Visual Odometry (VO) in the raw images measurement case.</a:t>
            </a:r>
          </a:p>
          <a:p>
            <a:pPr algn="l" rtl="0"/>
            <a:endParaRPr lang="en-US" sz="1800" b="0" i="0" u="none" strike="noStrike" baseline="0" dirty="0">
              <a:latin typeface="NimbusRomNo9L-Regu"/>
            </a:endParaRPr>
          </a:p>
          <a:p>
            <a:pPr algn="l" rtl="0"/>
            <a:r>
              <a:rPr lang="en-US" sz="1800" b="0" i="0" u="none" strike="noStrike" baseline="0" dirty="0">
                <a:latin typeface="NimbusRomNo9L-Regu"/>
              </a:rPr>
              <a:t>Importantly, while the covariance (</a:t>
            </a:r>
            <a:r>
              <a:rPr lang="en-US" sz="1800" b="0" i="0" u="none" strike="noStrike" baseline="0" dirty="0" err="1">
                <a:latin typeface="NimbusRomNo9L-Regu"/>
              </a:rPr>
              <a:t>sigma_v</a:t>
            </a:r>
            <a:r>
              <a:rPr lang="en-US" sz="1800" b="0" i="0" u="none" strike="noStrike" baseline="0" dirty="0">
                <a:latin typeface="NimbusRomNo9L-Regu"/>
              </a:rPr>
              <a:t>) is assumed constant in most previous works, in practice it is a function of the raw measurements and thus the map.</a:t>
            </a:r>
          </a:p>
        </p:txBody>
      </p:sp>
      <p:sp>
        <p:nvSpPr>
          <p:cNvPr id="4" name="מציין מיקום של מספר שקופית 3"/>
          <p:cNvSpPr>
            <a:spLocks noGrp="1"/>
          </p:cNvSpPr>
          <p:nvPr>
            <p:ph type="sldNum" sz="quarter" idx="5"/>
          </p:nvPr>
        </p:nvSpPr>
        <p:spPr/>
        <p:txBody>
          <a:bodyPr/>
          <a:lstStyle/>
          <a:p>
            <a:fld id="{3993E965-D40D-43A4-9D9F-4AAB8ACE8565}" type="slidenum">
              <a:rPr lang="he-IL" smtClean="0"/>
              <a:t>9</a:t>
            </a:fld>
            <a:endParaRPr lang="he-IL"/>
          </a:p>
        </p:txBody>
      </p:sp>
    </p:spTree>
    <p:extLst>
      <p:ext uri="{BB962C8B-B14F-4D97-AF65-F5344CB8AC3E}">
        <p14:creationId xmlns:p14="http://schemas.microsoft.com/office/powerpoint/2010/main" val="1517471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F5642314-AD7E-4670-88A9-E3651D1F5A35}" type="datetime3">
              <a:rPr lang="en-US" smtClean="0"/>
              <a:t>5 June 2020</a:t>
            </a:fld>
            <a:endParaRPr lang="he-IL"/>
          </a:p>
        </p:txBody>
      </p:sp>
      <p:sp>
        <p:nvSpPr>
          <p:cNvPr id="5" name="Footer Placeholder 4"/>
          <p:cNvSpPr>
            <a:spLocks noGrp="1"/>
          </p:cNvSpPr>
          <p:nvPr>
            <p:ph type="ftr" sz="quarter" idx="11"/>
          </p:nvPr>
        </p:nvSpPr>
        <p:spPr/>
        <p:txBody>
          <a:bodyPr/>
          <a:lstStyle/>
          <a:p>
            <a:r>
              <a:rPr lang="en-US"/>
              <a:t>Seminar</a:t>
            </a:r>
            <a:endParaRPr lang="he-IL"/>
          </a:p>
        </p:txBody>
      </p:sp>
      <p:sp>
        <p:nvSpPr>
          <p:cNvPr id="6" name="Slide Number Placeholder 5"/>
          <p:cNvSpPr>
            <a:spLocks noGrp="1"/>
          </p:cNvSpPr>
          <p:nvPr>
            <p:ph type="sldNum" sz="quarter" idx="12"/>
          </p:nvPr>
        </p:nvSpPr>
        <p:spPr/>
        <p:txBody>
          <a:bodyPr/>
          <a:lstStyle/>
          <a:p>
            <a:fld id="{2876A6F0-3520-415D-92A5-5DB9D7C03B09}"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637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70E5212F-A163-44D5-8584-39A9E4040734}" type="datetime3">
              <a:rPr lang="en-US" smtClean="0"/>
              <a:t>5 June 2020</a:t>
            </a:fld>
            <a:endParaRPr lang="he-IL"/>
          </a:p>
        </p:txBody>
      </p:sp>
      <p:sp>
        <p:nvSpPr>
          <p:cNvPr id="5" name="Footer Placeholder 4"/>
          <p:cNvSpPr>
            <a:spLocks noGrp="1"/>
          </p:cNvSpPr>
          <p:nvPr>
            <p:ph type="ftr" sz="quarter" idx="11"/>
          </p:nvPr>
        </p:nvSpPr>
        <p:spPr/>
        <p:txBody>
          <a:bodyPr/>
          <a:lstStyle/>
          <a:p>
            <a:r>
              <a:rPr lang="en-US"/>
              <a:t>Seminar</a:t>
            </a:r>
            <a:endParaRPr lang="he-IL"/>
          </a:p>
        </p:txBody>
      </p:sp>
      <p:sp>
        <p:nvSpPr>
          <p:cNvPr id="6" name="Slide Number Placeholder 5"/>
          <p:cNvSpPr>
            <a:spLocks noGrp="1"/>
          </p:cNvSpPr>
          <p:nvPr>
            <p:ph type="sldNum" sz="quarter" idx="12"/>
          </p:nvPr>
        </p:nvSpPr>
        <p:spPr/>
        <p:txBody>
          <a:bodyPr/>
          <a:lstStyle/>
          <a:p>
            <a:fld id="{2876A6F0-3520-415D-92A5-5DB9D7C03B09}" type="slidenum">
              <a:rPr lang="he-IL" smtClean="0"/>
              <a:t>‹#›</a:t>
            </a:fld>
            <a:endParaRPr lang="he-IL"/>
          </a:p>
        </p:txBody>
      </p:sp>
    </p:spTree>
    <p:extLst>
      <p:ext uri="{BB962C8B-B14F-4D97-AF65-F5344CB8AC3E}">
        <p14:creationId xmlns:p14="http://schemas.microsoft.com/office/powerpoint/2010/main" val="2727792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FCA9827-BDB9-42F6-BE6D-64BC78826D3C}" type="datetime3">
              <a:rPr lang="en-US" smtClean="0"/>
              <a:t>5 June 2020</a:t>
            </a:fld>
            <a:endParaRPr lang="he-IL"/>
          </a:p>
        </p:txBody>
      </p:sp>
      <p:sp>
        <p:nvSpPr>
          <p:cNvPr id="5" name="Footer Placeholder 4"/>
          <p:cNvSpPr>
            <a:spLocks noGrp="1"/>
          </p:cNvSpPr>
          <p:nvPr>
            <p:ph type="ftr" sz="quarter" idx="11"/>
          </p:nvPr>
        </p:nvSpPr>
        <p:spPr/>
        <p:txBody>
          <a:bodyPr/>
          <a:lstStyle/>
          <a:p>
            <a:r>
              <a:rPr lang="en-US"/>
              <a:t>Seminar</a:t>
            </a:r>
            <a:endParaRPr lang="he-IL"/>
          </a:p>
        </p:txBody>
      </p:sp>
      <p:sp>
        <p:nvSpPr>
          <p:cNvPr id="6" name="Slide Number Placeholder 5"/>
          <p:cNvSpPr>
            <a:spLocks noGrp="1"/>
          </p:cNvSpPr>
          <p:nvPr>
            <p:ph type="sldNum" sz="quarter" idx="12"/>
          </p:nvPr>
        </p:nvSpPr>
        <p:spPr/>
        <p:txBody>
          <a:bodyPr/>
          <a:lstStyle/>
          <a:p>
            <a:fld id="{2876A6F0-3520-415D-92A5-5DB9D7C03B09}" type="slidenum">
              <a:rPr lang="he-IL" smtClean="0"/>
              <a:t>‹#›</a:t>
            </a:fld>
            <a:endParaRPr lang="he-IL"/>
          </a:p>
        </p:txBody>
      </p:sp>
    </p:spTree>
    <p:extLst>
      <p:ext uri="{BB962C8B-B14F-4D97-AF65-F5344CB8AC3E}">
        <p14:creationId xmlns:p14="http://schemas.microsoft.com/office/powerpoint/2010/main" val="2378585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שקופית כותרת">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BB7E8D45-A242-4AC2-86B6-43F93712C1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164D42EC-771D-44A6-B97B-91C7969C0073}"/>
              </a:ext>
            </a:extLst>
          </p:cNvPr>
          <p:cNvSpPr>
            <a:spLocks noGrp="1"/>
          </p:cNvSpPr>
          <p:nvPr>
            <p:ph type="dt" sz="half" idx="10"/>
          </p:nvPr>
        </p:nvSpPr>
        <p:spPr/>
        <p:txBody>
          <a:bodyPr/>
          <a:lstStyle/>
          <a:p>
            <a:fld id="{4C4D0E56-9501-46DE-B0ED-BAFAB237F02E}" type="datetime3">
              <a:rPr lang="en-US" smtClean="0"/>
              <a:t>5 June 2020</a:t>
            </a:fld>
            <a:endParaRPr lang="he-IL"/>
          </a:p>
        </p:txBody>
      </p:sp>
      <p:sp>
        <p:nvSpPr>
          <p:cNvPr id="5" name="מציין מיקום של כותרת תחתונה 4">
            <a:extLst>
              <a:ext uri="{FF2B5EF4-FFF2-40B4-BE49-F238E27FC236}">
                <a16:creationId xmlns:a16="http://schemas.microsoft.com/office/drawing/2014/main" id="{4FA18FDA-36CD-4A8F-A71F-BFC470CA0F0E}"/>
              </a:ext>
            </a:extLst>
          </p:cNvPr>
          <p:cNvSpPr>
            <a:spLocks noGrp="1"/>
          </p:cNvSpPr>
          <p:nvPr>
            <p:ph type="ftr" sz="quarter" idx="11"/>
          </p:nvPr>
        </p:nvSpPr>
        <p:spPr/>
        <p:txBody>
          <a:bodyPr/>
          <a:lstStyle/>
          <a:p>
            <a:r>
              <a:rPr lang="en-US"/>
              <a:t>Seminar</a:t>
            </a:r>
            <a:endParaRPr lang="he-IL"/>
          </a:p>
        </p:txBody>
      </p:sp>
      <p:sp>
        <p:nvSpPr>
          <p:cNvPr id="6" name="מציין מיקום של מספר שקופית 5">
            <a:extLst>
              <a:ext uri="{FF2B5EF4-FFF2-40B4-BE49-F238E27FC236}">
                <a16:creationId xmlns:a16="http://schemas.microsoft.com/office/drawing/2014/main" id="{1296E147-9ECD-4F7D-A2FB-F7473B657471}"/>
              </a:ext>
            </a:extLst>
          </p:cNvPr>
          <p:cNvSpPr>
            <a:spLocks noGrp="1"/>
          </p:cNvSpPr>
          <p:nvPr>
            <p:ph type="sldNum" sz="quarter" idx="12"/>
          </p:nvPr>
        </p:nvSpPr>
        <p:spPr/>
        <p:txBody>
          <a:bodyPr/>
          <a:lstStyle/>
          <a:p>
            <a:fld id="{4EE671D5-9ECA-451E-8A3D-93476A4CE723}" type="slidenum">
              <a:rPr lang="he-IL" smtClean="0"/>
              <a:t>‹#›</a:t>
            </a:fld>
            <a:endParaRPr lang="he-IL"/>
          </a:p>
        </p:txBody>
      </p:sp>
      <p:sp>
        <p:nvSpPr>
          <p:cNvPr id="7" name="כותרת 6">
            <a:extLst>
              <a:ext uri="{FF2B5EF4-FFF2-40B4-BE49-F238E27FC236}">
                <a16:creationId xmlns:a16="http://schemas.microsoft.com/office/drawing/2014/main" id="{8FD988FE-D04F-4CDC-999C-01538F7A0E6F}"/>
              </a:ext>
            </a:extLst>
          </p:cNvPr>
          <p:cNvSpPr>
            <a:spLocks noGrp="1"/>
          </p:cNvSpPr>
          <p:nvPr>
            <p:ph type="title"/>
          </p:nvPr>
        </p:nvSpPr>
        <p:spPr/>
        <p:txBody>
          <a:bodyPr/>
          <a:lstStyle/>
          <a:p>
            <a:r>
              <a:rPr lang="he-IL"/>
              <a:t>לחץ כדי לערוך סגנון כותרת של תבנית בסיס</a:t>
            </a:r>
          </a:p>
        </p:txBody>
      </p:sp>
    </p:spTree>
    <p:extLst>
      <p:ext uri="{BB962C8B-B14F-4D97-AF65-F5344CB8AC3E}">
        <p14:creationId xmlns:p14="http://schemas.microsoft.com/office/powerpoint/2010/main" val="183605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4EF6D25-F0C1-435E-8982-3C1EF3AEB895}" type="datetime3">
              <a:rPr lang="en-US" smtClean="0"/>
              <a:t>5 June 2020</a:t>
            </a:fld>
            <a:endParaRPr lang="he-IL"/>
          </a:p>
        </p:txBody>
      </p:sp>
      <p:sp>
        <p:nvSpPr>
          <p:cNvPr id="5" name="Footer Placeholder 4"/>
          <p:cNvSpPr>
            <a:spLocks noGrp="1"/>
          </p:cNvSpPr>
          <p:nvPr>
            <p:ph type="ftr" sz="quarter" idx="11"/>
          </p:nvPr>
        </p:nvSpPr>
        <p:spPr/>
        <p:txBody>
          <a:bodyPr/>
          <a:lstStyle/>
          <a:p>
            <a:r>
              <a:rPr lang="en-US"/>
              <a:t>Seminar</a:t>
            </a:r>
            <a:endParaRPr lang="he-IL"/>
          </a:p>
        </p:txBody>
      </p:sp>
      <p:sp>
        <p:nvSpPr>
          <p:cNvPr id="6" name="Slide Number Placeholder 5"/>
          <p:cNvSpPr>
            <a:spLocks noGrp="1"/>
          </p:cNvSpPr>
          <p:nvPr>
            <p:ph type="sldNum" sz="quarter" idx="12"/>
          </p:nvPr>
        </p:nvSpPr>
        <p:spPr/>
        <p:txBody>
          <a:bodyPr/>
          <a:lstStyle/>
          <a:p>
            <a:fld id="{2876A6F0-3520-415D-92A5-5DB9D7C03B09}" type="slidenum">
              <a:rPr lang="he-IL" smtClean="0"/>
              <a:t>‹#›</a:t>
            </a:fld>
            <a:endParaRPr lang="he-IL"/>
          </a:p>
        </p:txBody>
      </p:sp>
    </p:spTree>
    <p:extLst>
      <p:ext uri="{BB962C8B-B14F-4D97-AF65-F5344CB8AC3E}">
        <p14:creationId xmlns:p14="http://schemas.microsoft.com/office/powerpoint/2010/main" val="296976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5039ED56-3959-4C95-89CF-DB6456F5D70C}" type="datetime3">
              <a:rPr lang="en-US" smtClean="0"/>
              <a:t>5 June 2020</a:t>
            </a:fld>
            <a:endParaRPr lang="he-IL"/>
          </a:p>
        </p:txBody>
      </p:sp>
      <p:sp>
        <p:nvSpPr>
          <p:cNvPr id="5" name="Footer Placeholder 4"/>
          <p:cNvSpPr>
            <a:spLocks noGrp="1"/>
          </p:cNvSpPr>
          <p:nvPr>
            <p:ph type="ftr" sz="quarter" idx="11"/>
          </p:nvPr>
        </p:nvSpPr>
        <p:spPr/>
        <p:txBody>
          <a:bodyPr/>
          <a:lstStyle/>
          <a:p>
            <a:r>
              <a:rPr lang="en-US"/>
              <a:t>Seminar</a:t>
            </a:r>
            <a:endParaRPr lang="he-IL"/>
          </a:p>
        </p:txBody>
      </p:sp>
      <p:sp>
        <p:nvSpPr>
          <p:cNvPr id="6" name="Slide Number Placeholder 5"/>
          <p:cNvSpPr>
            <a:spLocks noGrp="1"/>
          </p:cNvSpPr>
          <p:nvPr>
            <p:ph type="sldNum" sz="quarter" idx="12"/>
          </p:nvPr>
        </p:nvSpPr>
        <p:spPr/>
        <p:txBody>
          <a:bodyPr/>
          <a:lstStyle/>
          <a:p>
            <a:fld id="{2876A6F0-3520-415D-92A5-5DB9D7C03B09}"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05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D3D57401-2410-4C72-A18A-E2D818AFD5B7}" type="datetime3">
              <a:rPr lang="en-US" smtClean="0"/>
              <a:t>5 June 2020</a:t>
            </a:fld>
            <a:endParaRPr lang="he-IL"/>
          </a:p>
        </p:txBody>
      </p:sp>
      <p:sp>
        <p:nvSpPr>
          <p:cNvPr id="6" name="Footer Placeholder 5"/>
          <p:cNvSpPr>
            <a:spLocks noGrp="1"/>
          </p:cNvSpPr>
          <p:nvPr>
            <p:ph type="ftr" sz="quarter" idx="11"/>
          </p:nvPr>
        </p:nvSpPr>
        <p:spPr/>
        <p:txBody>
          <a:bodyPr/>
          <a:lstStyle/>
          <a:p>
            <a:r>
              <a:rPr lang="en-US"/>
              <a:t>Seminar</a:t>
            </a:r>
            <a:endParaRPr lang="he-IL"/>
          </a:p>
        </p:txBody>
      </p:sp>
      <p:sp>
        <p:nvSpPr>
          <p:cNvPr id="7" name="Slide Number Placeholder 6"/>
          <p:cNvSpPr>
            <a:spLocks noGrp="1"/>
          </p:cNvSpPr>
          <p:nvPr>
            <p:ph type="sldNum" sz="quarter" idx="12"/>
          </p:nvPr>
        </p:nvSpPr>
        <p:spPr/>
        <p:txBody>
          <a:bodyPr/>
          <a:lstStyle/>
          <a:p>
            <a:fld id="{2876A6F0-3520-415D-92A5-5DB9D7C03B09}" type="slidenum">
              <a:rPr lang="he-IL" smtClean="0"/>
              <a:t>‹#›</a:t>
            </a:fld>
            <a:endParaRPr lang="he-IL"/>
          </a:p>
        </p:txBody>
      </p:sp>
    </p:spTree>
    <p:extLst>
      <p:ext uri="{BB962C8B-B14F-4D97-AF65-F5344CB8AC3E}">
        <p14:creationId xmlns:p14="http://schemas.microsoft.com/office/powerpoint/2010/main" val="318679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097280" y="2582334"/>
            <a:ext cx="4937760" cy="3378200"/>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217920" y="2582334"/>
            <a:ext cx="4937760" cy="3378200"/>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7D5D5F6-3A38-4A6D-A456-BEB9BDC5D83C}" type="datetime3">
              <a:rPr lang="en-US" smtClean="0"/>
              <a:t>5 June 2020</a:t>
            </a:fld>
            <a:endParaRPr lang="he-IL"/>
          </a:p>
        </p:txBody>
      </p:sp>
      <p:sp>
        <p:nvSpPr>
          <p:cNvPr id="8" name="Footer Placeholder 7"/>
          <p:cNvSpPr>
            <a:spLocks noGrp="1"/>
          </p:cNvSpPr>
          <p:nvPr>
            <p:ph type="ftr" sz="quarter" idx="11"/>
          </p:nvPr>
        </p:nvSpPr>
        <p:spPr/>
        <p:txBody>
          <a:bodyPr/>
          <a:lstStyle/>
          <a:p>
            <a:r>
              <a:rPr lang="en-US"/>
              <a:t>Seminar</a:t>
            </a:r>
            <a:endParaRPr lang="he-IL"/>
          </a:p>
        </p:txBody>
      </p:sp>
      <p:sp>
        <p:nvSpPr>
          <p:cNvPr id="9" name="Slide Number Placeholder 8"/>
          <p:cNvSpPr>
            <a:spLocks noGrp="1"/>
          </p:cNvSpPr>
          <p:nvPr>
            <p:ph type="sldNum" sz="quarter" idx="12"/>
          </p:nvPr>
        </p:nvSpPr>
        <p:spPr/>
        <p:txBody>
          <a:bodyPr/>
          <a:lstStyle/>
          <a:p>
            <a:fld id="{2876A6F0-3520-415D-92A5-5DB9D7C03B09}" type="slidenum">
              <a:rPr lang="he-IL" smtClean="0"/>
              <a:t>‹#›</a:t>
            </a:fld>
            <a:endParaRPr lang="he-IL"/>
          </a:p>
        </p:txBody>
      </p:sp>
    </p:spTree>
    <p:extLst>
      <p:ext uri="{BB962C8B-B14F-4D97-AF65-F5344CB8AC3E}">
        <p14:creationId xmlns:p14="http://schemas.microsoft.com/office/powerpoint/2010/main" val="1940838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DB4F8AC-4298-438B-9A4C-6B170B049732}" type="datetime3">
              <a:rPr lang="en-US" smtClean="0"/>
              <a:t>5 June 2020</a:t>
            </a:fld>
            <a:endParaRPr lang="he-IL"/>
          </a:p>
        </p:txBody>
      </p:sp>
      <p:sp>
        <p:nvSpPr>
          <p:cNvPr id="4" name="Footer Placeholder 3"/>
          <p:cNvSpPr>
            <a:spLocks noGrp="1"/>
          </p:cNvSpPr>
          <p:nvPr>
            <p:ph type="ftr" sz="quarter" idx="11"/>
          </p:nvPr>
        </p:nvSpPr>
        <p:spPr/>
        <p:txBody>
          <a:bodyPr/>
          <a:lstStyle/>
          <a:p>
            <a:r>
              <a:rPr lang="en-US"/>
              <a:t>Seminar</a:t>
            </a:r>
            <a:endParaRPr lang="he-IL"/>
          </a:p>
        </p:txBody>
      </p:sp>
      <p:sp>
        <p:nvSpPr>
          <p:cNvPr id="5" name="Slide Number Placeholder 4"/>
          <p:cNvSpPr>
            <a:spLocks noGrp="1"/>
          </p:cNvSpPr>
          <p:nvPr>
            <p:ph type="sldNum" sz="quarter" idx="12"/>
          </p:nvPr>
        </p:nvSpPr>
        <p:spPr/>
        <p:txBody>
          <a:bodyPr/>
          <a:lstStyle/>
          <a:p>
            <a:fld id="{2876A6F0-3520-415D-92A5-5DB9D7C03B09}" type="slidenum">
              <a:rPr lang="he-IL" smtClean="0"/>
              <a:t>‹#›</a:t>
            </a:fld>
            <a:endParaRPr lang="he-IL"/>
          </a:p>
        </p:txBody>
      </p:sp>
    </p:spTree>
    <p:extLst>
      <p:ext uri="{BB962C8B-B14F-4D97-AF65-F5344CB8AC3E}">
        <p14:creationId xmlns:p14="http://schemas.microsoft.com/office/powerpoint/2010/main" val="89683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17A65EE-B236-4A0E-8F92-74F53F71CE2A}" type="datetime3">
              <a:rPr lang="en-US" smtClean="0"/>
              <a:t>5 June 2020</a:t>
            </a:fld>
            <a:endParaRPr lang="he-IL"/>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Seminar</a:t>
            </a:r>
            <a:endParaRPr lang="he-IL"/>
          </a:p>
        </p:txBody>
      </p:sp>
      <p:sp>
        <p:nvSpPr>
          <p:cNvPr id="9" name="Slide Number Placeholder 8"/>
          <p:cNvSpPr>
            <a:spLocks noGrp="1"/>
          </p:cNvSpPr>
          <p:nvPr>
            <p:ph type="sldNum" sz="quarter" idx="12"/>
          </p:nvPr>
        </p:nvSpPr>
        <p:spPr/>
        <p:txBody>
          <a:bodyPr/>
          <a:lstStyle/>
          <a:p>
            <a:fld id="{2876A6F0-3520-415D-92A5-5DB9D7C03B09}" type="slidenum">
              <a:rPr lang="he-IL" smtClean="0"/>
              <a:t>‹#›</a:t>
            </a:fld>
            <a:endParaRPr lang="he-IL"/>
          </a:p>
        </p:txBody>
      </p:sp>
    </p:spTree>
    <p:extLst>
      <p:ext uri="{BB962C8B-B14F-4D97-AF65-F5344CB8AC3E}">
        <p14:creationId xmlns:p14="http://schemas.microsoft.com/office/powerpoint/2010/main" val="357126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566B86E-DC4C-4CCD-B9F8-C02C12B9080F}" type="datetime3">
              <a:rPr lang="en-US" smtClean="0"/>
              <a:t>5 June 2020</a:t>
            </a:fld>
            <a:endParaRPr lang="he-I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Seminar</a:t>
            </a:r>
            <a:endParaRPr lang="he-I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876A6F0-3520-415D-92A5-5DB9D7C03B09}" type="slidenum">
              <a:rPr lang="he-IL" smtClean="0"/>
              <a:t>‹#›</a:t>
            </a:fld>
            <a:endParaRPr lang="he-IL"/>
          </a:p>
        </p:txBody>
      </p:sp>
    </p:spTree>
    <p:extLst>
      <p:ext uri="{BB962C8B-B14F-4D97-AF65-F5344CB8AC3E}">
        <p14:creationId xmlns:p14="http://schemas.microsoft.com/office/powerpoint/2010/main" val="1501113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6BE60A83-5CE4-4989-AA15-CD60016DD787}" type="datetime3">
              <a:rPr lang="en-US" smtClean="0"/>
              <a:t>5 June 2020</a:t>
            </a:fld>
            <a:endParaRPr lang="he-IL"/>
          </a:p>
        </p:txBody>
      </p:sp>
      <p:sp>
        <p:nvSpPr>
          <p:cNvPr id="6" name="Footer Placeholder 5"/>
          <p:cNvSpPr>
            <a:spLocks noGrp="1"/>
          </p:cNvSpPr>
          <p:nvPr>
            <p:ph type="ftr" sz="quarter" idx="11"/>
          </p:nvPr>
        </p:nvSpPr>
        <p:spPr/>
        <p:txBody>
          <a:bodyPr/>
          <a:lstStyle/>
          <a:p>
            <a:r>
              <a:rPr lang="en-US"/>
              <a:t>Seminar</a:t>
            </a:r>
            <a:endParaRPr lang="en-US" dirty="0"/>
          </a:p>
        </p:txBody>
      </p:sp>
      <p:sp>
        <p:nvSpPr>
          <p:cNvPr id="7" name="Slide Number Placeholder 6"/>
          <p:cNvSpPr>
            <a:spLocks noGrp="1"/>
          </p:cNvSpPr>
          <p:nvPr>
            <p:ph type="sldNum" sz="quarter" idx="12"/>
          </p:nvPr>
        </p:nvSpPr>
        <p:spPr/>
        <p:txBody>
          <a:bodyPr/>
          <a:lstStyle/>
          <a:p>
            <a:fld id="{2876A6F0-3520-415D-92A5-5DB9D7C03B09}" type="slidenum">
              <a:rPr lang="he-IL" smtClean="0"/>
              <a:t>‹#›</a:t>
            </a:fld>
            <a:endParaRPr lang="he-IL"/>
          </a:p>
        </p:txBody>
      </p:sp>
    </p:spTree>
    <p:extLst>
      <p:ext uri="{BB962C8B-B14F-4D97-AF65-F5344CB8AC3E}">
        <p14:creationId xmlns:p14="http://schemas.microsoft.com/office/powerpoint/2010/main" val="66239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342E485-C73C-47AE-A6EF-CDAE66363290}" type="datetime3">
              <a:rPr lang="en-US" smtClean="0"/>
              <a:t>5 June 2020</a:t>
            </a:fld>
            <a:endParaRPr lang="he-I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Seminar</a:t>
            </a:r>
            <a:endParaRPr lang="he-I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876A6F0-3520-415D-92A5-5DB9D7C03B09}" type="slidenum">
              <a:rPr lang="he-IL" smtClean="0"/>
              <a:t>‹#›</a:t>
            </a:fld>
            <a:endParaRPr lang="he-I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5156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49" r:id="rId12"/>
  </p:sldLayoutIdLst>
  <p:hf hdr="0"/>
  <p:txStyles>
    <p:titleStyle>
      <a:lvl1pPr algn="l" defTabSz="914400" rtl="1"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5.emf"/><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16.png"/><Relationship Id="rId7"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17.png"/><Relationship Id="rId9"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2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55.emf"/><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png"/><Relationship Id="rId10" Type="http://schemas.openxmlformats.org/officeDocument/2006/relationships/image" Target="../media/image530.png"/><Relationship Id="rId4" Type="http://schemas.openxmlformats.org/officeDocument/2006/relationships/image" Target="../media/image57.emf"/><Relationship Id="rId9" Type="http://schemas.openxmlformats.org/officeDocument/2006/relationships/image" Target="../media/image520.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emf"/><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0.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3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02FB6D-D6AF-4703-971A-EACACDE63E62}"/>
              </a:ext>
            </a:extLst>
          </p:cNvPr>
          <p:cNvSpPr>
            <a:spLocks noGrp="1"/>
          </p:cNvSpPr>
          <p:nvPr>
            <p:ph type="ctrTitle"/>
          </p:nvPr>
        </p:nvSpPr>
        <p:spPr>
          <a:xfrm>
            <a:off x="1" y="1122363"/>
            <a:ext cx="12105408" cy="2387600"/>
          </a:xfrm>
        </p:spPr>
        <p:txBody>
          <a:bodyPr>
            <a:noAutofit/>
          </a:bodyPr>
          <a:lstStyle/>
          <a:p>
            <a:pPr algn="ctr" rtl="0"/>
            <a:r>
              <a:rPr lang="en-US" sz="4800" dirty="0"/>
              <a:t>Experience-Based Prediction of Unknown Environments for Enhanced Belief Space Planning</a:t>
            </a:r>
            <a:endParaRPr lang="he-IL" sz="4800" dirty="0"/>
          </a:p>
        </p:txBody>
      </p:sp>
      <p:sp>
        <p:nvSpPr>
          <p:cNvPr id="3" name="כותרת משנה 2">
            <a:extLst>
              <a:ext uri="{FF2B5EF4-FFF2-40B4-BE49-F238E27FC236}">
                <a16:creationId xmlns:a16="http://schemas.microsoft.com/office/drawing/2014/main" id="{6D1118E7-EF07-4F9C-AA5E-F6C9D74B27BD}"/>
              </a:ext>
            </a:extLst>
          </p:cNvPr>
          <p:cNvSpPr>
            <a:spLocks noGrp="1"/>
          </p:cNvSpPr>
          <p:nvPr>
            <p:ph type="subTitle" idx="1"/>
          </p:nvPr>
        </p:nvSpPr>
        <p:spPr/>
        <p:txBody>
          <a:bodyPr/>
          <a:lstStyle/>
          <a:p>
            <a:pPr algn="ctr" rtl="0"/>
            <a:r>
              <a:rPr lang="en-US" dirty="0"/>
              <a:t>Omri Asraf </a:t>
            </a:r>
          </a:p>
          <a:p>
            <a:pPr algn="ctr" rtl="0"/>
            <a:r>
              <a:rPr lang="en-US" sz="1600" dirty="0"/>
              <a:t> under the supervision of Asst. Prof. Vadim </a:t>
            </a:r>
            <a:r>
              <a:rPr lang="en-US" sz="1600" dirty="0" err="1"/>
              <a:t>Indelman</a:t>
            </a:r>
            <a:endParaRPr lang="he-IL" sz="1600" dirty="0"/>
          </a:p>
        </p:txBody>
      </p:sp>
      <p:sp>
        <p:nvSpPr>
          <p:cNvPr id="6" name="מציין מיקום של תאריך 5">
            <a:extLst>
              <a:ext uri="{FF2B5EF4-FFF2-40B4-BE49-F238E27FC236}">
                <a16:creationId xmlns:a16="http://schemas.microsoft.com/office/drawing/2014/main" id="{BE43E2C4-9488-4929-A03A-A83D968D3478}"/>
              </a:ext>
            </a:extLst>
          </p:cNvPr>
          <p:cNvSpPr>
            <a:spLocks noGrp="1"/>
          </p:cNvSpPr>
          <p:nvPr>
            <p:ph type="dt" sz="half" idx="10"/>
          </p:nvPr>
        </p:nvSpPr>
        <p:spPr/>
        <p:txBody>
          <a:bodyPr/>
          <a:lstStyle/>
          <a:p>
            <a:fld id="{786BCC66-AFD2-42C6-A8B5-3D85E8C44C7B}" type="datetime3">
              <a:rPr lang="en-US" sz="1400" smtClean="0"/>
              <a:t>7 June 2020</a:t>
            </a:fld>
            <a:endParaRPr lang="he-IL" sz="1400" dirty="0"/>
          </a:p>
        </p:txBody>
      </p:sp>
      <p:sp>
        <p:nvSpPr>
          <p:cNvPr id="5" name="מציין מיקום של כותרת תחתונה 4">
            <a:extLst>
              <a:ext uri="{FF2B5EF4-FFF2-40B4-BE49-F238E27FC236}">
                <a16:creationId xmlns:a16="http://schemas.microsoft.com/office/drawing/2014/main" id="{59C17F0D-2118-4866-866A-B52F561E90C0}"/>
              </a:ext>
            </a:extLst>
          </p:cNvPr>
          <p:cNvSpPr>
            <a:spLocks noGrp="1"/>
          </p:cNvSpPr>
          <p:nvPr>
            <p:ph type="ftr" sz="quarter" idx="11"/>
          </p:nvPr>
        </p:nvSpPr>
        <p:spPr/>
        <p:txBody>
          <a:bodyPr/>
          <a:lstStyle/>
          <a:p>
            <a:r>
              <a:rPr lang="en-US" sz="1400" dirty="0"/>
              <a:t>Seminar</a:t>
            </a:r>
            <a:endParaRPr lang="he-IL" sz="1400" dirty="0"/>
          </a:p>
        </p:txBody>
      </p:sp>
      <p:sp>
        <p:nvSpPr>
          <p:cNvPr id="7" name="מציין מיקום של מספר שקופית 6">
            <a:extLst>
              <a:ext uri="{FF2B5EF4-FFF2-40B4-BE49-F238E27FC236}">
                <a16:creationId xmlns:a16="http://schemas.microsoft.com/office/drawing/2014/main" id="{75BD2FFF-21C3-4993-903C-5021D5E82314}"/>
              </a:ext>
            </a:extLst>
          </p:cNvPr>
          <p:cNvSpPr>
            <a:spLocks noGrp="1"/>
          </p:cNvSpPr>
          <p:nvPr>
            <p:ph type="sldNum" sz="quarter" idx="12"/>
          </p:nvPr>
        </p:nvSpPr>
        <p:spPr/>
        <p:txBody>
          <a:bodyPr/>
          <a:lstStyle/>
          <a:p>
            <a:fld id="{4EE671D5-9ECA-451E-8A3D-93476A4CE723}" type="slidenum">
              <a:rPr lang="he-IL" sz="1400" smtClean="0"/>
              <a:t>1</a:t>
            </a:fld>
            <a:endParaRPr lang="he-IL" sz="1400" dirty="0"/>
          </a:p>
        </p:txBody>
      </p:sp>
      <p:pic>
        <p:nvPicPr>
          <p:cNvPr id="9" name="תמונה 8">
            <a:extLst>
              <a:ext uri="{FF2B5EF4-FFF2-40B4-BE49-F238E27FC236}">
                <a16:creationId xmlns:a16="http://schemas.microsoft.com/office/drawing/2014/main" id="{A6482139-D1BE-4CCA-998F-FFFFDB72A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451" y="5137610"/>
            <a:ext cx="2705106" cy="922022"/>
          </a:xfrm>
          <a:prstGeom prst="rect">
            <a:avLst/>
          </a:prstGeom>
        </p:spPr>
      </p:pic>
      <p:pic>
        <p:nvPicPr>
          <p:cNvPr id="12" name="תמונה 11">
            <a:extLst>
              <a:ext uri="{FF2B5EF4-FFF2-40B4-BE49-F238E27FC236}">
                <a16:creationId xmlns:a16="http://schemas.microsoft.com/office/drawing/2014/main" id="{4D2A4DC4-E03B-438A-8EDC-DDDC52A51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957" y="5561624"/>
            <a:ext cx="3858064" cy="535005"/>
          </a:xfrm>
          <a:prstGeom prst="rect">
            <a:avLst/>
          </a:prstGeom>
        </p:spPr>
      </p:pic>
    </p:spTree>
    <p:extLst>
      <p:ext uri="{BB962C8B-B14F-4D97-AF65-F5344CB8AC3E}">
        <p14:creationId xmlns:p14="http://schemas.microsoft.com/office/powerpoint/2010/main" val="229911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algn="l" rtl="0"/>
            <a:r>
              <a:rPr lang="en-US" dirty="0"/>
              <a:t>Problem Formulation - SLAM</a:t>
            </a:r>
            <a:endParaRPr lang="he-IL" dirty="0"/>
          </a:p>
        </p:txBody>
      </p:sp>
      <p:sp>
        <p:nvSpPr>
          <p:cNvPr id="10" name="מציין מיקום תוכן 9">
            <a:extLst>
              <a:ext uri="{FF2B5EF4-FFF2-40B4-BE49-F238E27FC236}">
                <a16:creationId xmlns:a16="http://schemas.microsoft.com/office/drawing/2014/main" id="{AEA8D568-E2B6-4438-9CE8-6414089EB1ED}"/>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Robot’s state belief</a:t>
            </a:r>
          </a:p>
          <a:p>
            <a:pPr algn="l" rtl="0">
              <a:buFont typeface="Wingdings" panose="05000000000000000000" pitchFamily="2" charset="2"/>
              <a:buChar char="§"/>
            </a:pPr>
            <a:endParaRPr lang="en-US" sz="2800" dirty="0"/>
          </a:p>
          <a:p>
            <a:pPr marL="0" indent="0" algn="l" rtl="0">
              <a:buNone/>
            </a:pPr>
            <a:endParaRPr lang="en-US" sz="2800" dirty="0"/>
          </a:p>
          <a:p>
            <a:pPr algn="l" rtl="0">
              <a:buFont typeface="Wingdings" panose="05000000000000000000" pitchFamily="2" charset="2"/>
              <a:buChar char="§"/>
            </a:pPr>
            <a:r>
              <a:rPr lang="en-US" sz="2800" dirty="0"/>
              <a:t> Map belief</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D63149F9-0C57-4A58-8F09-9B85A0C8A56B}"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10</a:t>
            </a:fld>
            <a:endParaRPr lang="he-IL" sz="1400"/>
          </a:p>
        </p:txBody>
      </p: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D57188AA-EE21-47F3-BD68-134F4D53B82D}"/>
                  </a:ext>
                </a:extLst>
              </p:cNvPr>
              <p:cNvSpPr txBox="1"/>
              <p:nvPr/>
            </p:nvSpPr>
            <p:spPr>
              <a:xfrm>
                <a:off x="8310247" y="4085837"/>
                <a:ext cx="3645470" cy="1511119"/>
              </a:xfrm>
              <a:prstGeom prst="rect">
                <a:avLst/>
              </a:prstGeom>
              <a:noFill/>
            </p:spPr>
            <p:txBody>
              <a:bodyPr wrap="square" rtlCol="1">
                <a:spAutoFit/>
              </a:bodyPr>
              <a:lstStyle/>
              <a:p>
                <a:pPr algn="l" rtl="0"/>
                <a:r>
                  <a:rPr lang="en-US" b="1" i="1" dirty="0">
                    <a:latin typeface="Cambria Math" panose="02040503050406030204" pitchFamily="18" charset="0"/>
                  </a:rPr>
                  <a:t>Notations:</a:t>
                </a:r>
              </a:p>
              <a:p>
                <a:pPr algn="l" rtl="0"/>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𝑘</m:t>
                        </m:r>
                      </m:sub>
                    </m:sSub>
                  </m:oMath>
                </a14:m>
                <a:r>
                  <a:rPr lang="en-US" dirty="0"/>
                  <a:t> - robot states until current time</a:t>
                </a:r>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oMath>
                </a14:m>
                <a:r>
                  <a:rPr lang="en-US" dirty="0"/>
                  <a:t> - the map observed up to time </a:t>
                </a:r>
                <a14:m>
                  <m:oMath xmlns:m="http://schemas.openxmlformats.org/officeDocument/2006/math">
                    <m:r>
                      <a:rPr lang="en-US" b="0" i="1" smtClean="0">
                        <a:latin typeface="Cambria Math" panose="02040503050406030204" pitchFamily="18" charset="0"/>
                      </a:rPr>
                      <m:t>𝑘</m:t>
                    </m:r>
                  </m:oMath>
                </a14:m>
                <a:endParaRPr lang="en-US" b="0"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 measurements up to time </a:t>
                </a:r>
                <a14:m>
                  <m:oMath xmlns:m="http://schemas.openxmlformats.org/officeDocument/2006/math">
                    <m:r>
                      <a:rPr lang="en-US" b="0" i="1" smtClean="0">
                        <a:latin typeface="Cambria Math" panose="02040503050406030204" pitchFamily="18" charset="0"/>
                      </a:rPr>
                      <m:t>𝑘</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 actions up to time </a:t>
                </a:r>
                <a14:m>
                  <m:oMath xmlns:m="http://schemas.openxmlformats.org/officeDocument/2006/math">
                    <m:r>
                      <a:rPr lang="en-US" b="0" i="1" smtClean="0">
                        <a:latin typeface="Cambria Math" panose="02040503050406030204" pitchFamily="18" charset="0"/>
                      </a:rPr>
                      <m:t>𝑘</m:t>
                    </m:r>
                  </m:oMath>
                </a14:m>
                <a:endParaRPr lang="he-IL" dirty="0"/>
              </a:p>
            </p:txBody>
          </p:sp>
        </mc:Choice>
        <mc:Fallback xmlns="">
          <p:sp>
            <p:nvSpPr>
              <p:cNvPr id="6" name="תיבת טקסט 5">
                <a:extLst>
                  <a:ext uri="{FF2B5EF4-FFF2-40B4-BE49-F238E27FC236}">
                    <a16:creationId xmlns:a16="http://schemas.microsoft.com/office/drawing/2014/main" id="{D57188AA-EE21-47F3-BD68-134F4D53B82D}"/>
                  </a:ext>
                </a:extLst>
              </p:cNvPr>
              <p:cNvSpPr txBox="1">
                <a:spLocks noRot="1" noChangeAspect="1" noMove="1" noResize="1" noEditPoints="1" noAdjustHandles="1" noChangeArrowheads="1" noChangeShapeType="1" noTextEdit="1"/>
              </p:cNvSpPr>
              <p:nvPr/>
            </p:nvSpPr>
            <p:spPr>
              <a:xfrm>
                <a:off x="8310247" y="4085837"/>
                <a:ext cx="3645470" cy="1511119"/>
              </a:xfrm>
              <a:prstGeom prst="rect">
                <a:avLst/>
              </a:prstGeom>
              <a:blipFill>
                <a:blip r:embed="rId3"/>
                <a:stretch>
                  <a:fillRect l="-1338" t="-2419" b="-3226"/>
                </a:stretch>
              </a:blipFill>
            </p:spPr>
            <p:txBody>
              <a:bodyPr/>
              <a:lstStyle/>
              <a:p>
                <a:r>
                  <a:rPr lang="he-IL">
                    <a:noFill/>
                  </a:rPr>
                  <a:t> </a:t>
                </a:r>
              </a:p>
            </p:txBody>
          </p:sp>
        </mc:Fallback>
      </mc:AlternateContent>
      <p:pic>
        <p:nvPicPr>
          <p:cNvPr id="8" name="תמונה 7">
            <a:extLst>
              <a:ext uri="{FF2B5EF4-FFF2-40B4-BE49-F238E27FC236}">
                <a16:creationId xmlns:a16="http://schemas.microsoft.com/office/drawing/2014/main" id="{819A2501-767F-40A0-8A72-1CDD56EB9FAB}"/>
              </a:ext>
            </a:extLst>
          </p:cNvPr>
          <p:cNvPicPr>
            <a:picLocks noChangeAspect="1"/>
          </p:cNvPicPr>
          <p:nvPr/>
        </p:nvPicPr>
        <p:blipFill>
          <a:blip r:embed="rId4"/>
          <a:stretch>
            <a:fillRect/>
          </a:stretch>
        </p:blipFill>
        <p:spPr>
          <a:xfrm>
            <a:off x="1244998" y="2542091"/>
            <a:ext cx="3305487" cy="388881"/>
          </a:xfrm>
          <a:prstGeom prst="rect">
            <a:avLst/>
          </a:prstGeom>
        </p:spPr>
      </p:pic>
      <p:pic>
        <p:nvPicPr>
          <p:cNvPr id="9" name="תמונה 8">
            <a:extLst>
              <a:ext uri="{FF2B5EF4-FFF2-40B4-BE49-F238E27FC236}">
                <a16:creationId xmlns:a16="http://schemas.microsoft.com/office/drawing/2014/main" id="{67FEE60D-AEF1-43FD-9D2A-6E96647E1259}"/>
              </a:ext>
            </a:extLst>
          </p:cNvPr>
          <p:cNvPicPr>
            <a:picLocks noChangeAspect="1"/>
          </p:cNvPicPr>
          <p:nvPr/>
        </p:nvPicPr>
        <p:blipFill>
          <a:blip r:embed="rId5"/>
          <a:stretch>
            <a:fillRect/>
          </a:stretch>
        </p:blipFill>
        <p:spPr>
          <a:xfrm>
            <a:off x="1165760" y="4085837"/>
            <a:ext cx="2588905" cy="488863"/>
          </a:xfrm>
          <a:prstGeom prst="rect">
            <a:avLst/>
          </a:prstGeom>
        </p:spPr>
      </p:pic>
    </p:spTree>
    <p:extLst>
      <p:ext uri="{BB962C8B-B14F-4D97-AF65-F5344CB8AC3E}">
        <p14:creationId xmlns:p14="http://schemas.microsoft.com/office/powerpoint/2010/main" val="371198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algn="l" rtl="0"/>
            <a:r>
              <a:rPr lang="en-US" dirty="0"/>
              <a:t>Problem Formulation - BSP</a:t>
            </a:r>
            <a:endParaRPr lang="he-IL" dirty="0"/>
          </a:p>
        </p:txBody>
      </p:sp>
      <p:sp>
        <p:nvSpPr>
          <p:cNvPr id="10" name="מציין מיקום תוכן 9">
            <a:extLst>
              <a:ext uri="{FF2B5EF4-FFF2-40B4-BE49-F238E27FC236}">
                <a16:creationId xmlns:a16="http://schemas.microsoft.com/office/drawing/2014/main" id="{AEA8D568-E2B6-4438-9CE8-6414089EB1ED}"/>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Future belief</a:t>
            </a:r>
          </a:p>
          <a:p>
            <a:pPr algn="l" rtl="0">
              <a:buFont typeface="Wingdings" panose="05000000000000000000" pitchFamily="2" charset="2"/>
              <a:buChar char="§"/>
            </a:pPr>
            <a:endParaRPr lang="en-US" sz="2800" dirty="0"/>
          </a:p>
          <a:p>
            <a:pPr algn="l" rtl="0">
              <a:buFont typeface="Wingdings" panose="05000000000000000000" pitchFamily="2" charset="2"/>
              <a:buChar char="§"/>
            </a:pPr>
            <a:r>
              <a:rPr lang="en-US" sz="2800" dirty="0"/>
              <a:t> Objective function</a:t>
            </a:r>
          </a:p>
          <a:p>
            <a:pPr marL="0" indent="0" algn="l" rtl="0">
              <a:buNone/>
            </a:pPr>
            <a:endParaRPr lang="en-US" sz="2800" dirty="0"/>
          </a:p>
          <a:p>
            <a:pPr algn="l" rtl="0">
              <a:buFont typeface="Wingdings" panose="05000000000000000000" pitchFamily="2" charset="2"/>
              <a:buChar char="§"/>
            </a:pPr>
            <a:r>
              <a:rPr lang="en-US" sz="2800" dirty="0"/>
              <a:t> Optimal action</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96CD8E47-68EF-4412-9922-2E9686C4E555}"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11</a:t>
            </a:fld>
            <a:endParaRPr lang="he-IL" sz="1400"/>
          </a:p>
        </p:txBody>
      </p:sp>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B5048617-EBBF-4928-A1C6-A8C2FF815834}"/>
                  </a:ext>
                </a:extLst>
              </p:cNvPr>
              <p:cNvSpPr txBox="1"/>
              <p:nvPr/>
            </p:nvSpPr>
            <p:spPr>
              <a:xfrm>
                <a:off x="8243676" y="3875775"/>
                <a:ext cx="3645470" cy="1788118"/>
              </a:xfrm>
              <a:prstGeom prst="rect">
                <a:avLst/>
              </a:prstGeom>
              <a:noFill/>
            </p:spPr>
            <p:txBody>
              <a:bodyPr wrap="square" rtlCol="1">
                <a:spAutoFit/>
              </a:bodyPr>
              <a:lstStyle/>
              <a:p>
                <a:pPr algn="l" rtl="0"/>
                <a:r>
                  <a:rPr lang="en-US" b="1" i="1" dirty="0">
                    <a:latin typeface="Cambria Math" panose="02040503050406030204" pitchFamily="18" charset="0"/>
                  </a:rPr>
                  <a:t>Notations:</a:t>
                </a:r>
              </a:p>
              <a:p>
                <a:pPr algn="l" rtl="0"/>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𝑘</m:t>
                        </m:r>
                      </m:sub>
                    </m:sSub>
                  </m:oMath>
                </a14:m>
                <a:r>
                  <a:rPr lang="en-US" dirty="0"/>
                  <a:t> - robot states until current time</a:t>
                </a:r>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oMath>
                </a14:m>
                <a:r>
                  <a:rPr lang="en-US" dirty="0"/>
                  <a:t> - the map observed up to time </a:t>
                </a:r>
                <a14:m>
                  <m:oMath xmlns:m="http://schemas.openxmlformats.org/officeDocument/2006/math">
                    <m:r>
                      <a:rPr lang="en-US" b="0" i="1" smtClean="0">
                        <a:latin typeface="Cambria Math" panose="02040503050406030204" pitchFamily="18" charset="0"/>
                      </a:rPr>
                      <m:t>𝑘</m:t>
                    </m:r>
                  </m:oMath>
                </a14:m>
                <a:endParaRPr lang="en-US" b="0"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 measurements up to time </a:t>
                </a:r>
                <a14:m>
                  <m:oMath xmlns:m="http://schemas.openxmlformats.org/officeDocument/2006/math">
                    <m:r>
                      <a:rPr lang="en-US" b="0" i="1" smtClean="0">
                        <a:latin typeface="Cambria Math" panose="02040503050406030204" pitchFamily="18" charset="0"/>
                      </a:rPr>
                      <m:t>𝑘</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 actions up to time </a:t>
                </a:r>
                <a14:m>
                  <m:oMath xmlns:m="http://schemas.openxmlformats.org/officeDocument/2006/math">
                    <m:r>
                      <a:rPr lang="en-US" b="0" i="1" smtClean="0">
                        <a:latin typeface="Cambria Math" panose="02040503050406030204" pitchFamily="18" charset="0"/>
                      </a:rPr>
                      <m:t>𝑘</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 history</a:t>
                </a:r>
                <a:endParaRPr lang="he-IL" dirty="0"/>
              </a:p>
            </p:txBody>
          </p:sp>
        </mc:Choice>
        <mc:Fallback xmlns="">
          <p:sp>
            <p:nvSpPr>
              <p:cNvPr id="13" name="תיבת טקסט 12">
                <a:extLst>
                  <a:ext uri="{FF2B5EF4-FFF2-40B4-BE49-F238E27FC236}">
                    <a16:creationId xmlns:a16="http://schemas.microsoft.com/office/drawing/2014/main" id="{B5048617-EBBF-4928-A1C6-A8C2FF815834}"/>
                  </a:ext>
                </a:extLst>
              </p:cNvPr>
              <p:cNvSpPr txBox="1">
                <a:spLocks noRot="1" noChangeAspect="1" noMove="1" noResize="1" noEditPoints="1" noAdjustHandles="1" noChangeArrowheads="1" noChangeShapeType="1" noTextEdit="1"/>
              </p:cNvSpPr>
              <p:nvPr/>
            </p:nvSpPr>
            <p:spPr>
              <a:xfrm>
                <a:off x="8243676" y="3875775"/>
                <a:ext cx="3645470" cy="1788118"/>
              </a:xfrm>
              <a:prstGeom prst="rect">
                <a:avLst/>
              </a:prstGeom>
              <a:blipFill>
                <a:blip r:embed="rId3"/>
                <a:stretch>
                  <a:fillRect l="-1338" t="-2389" b="-2730"/>
                </a:stretch>
              </a:blipFill>
            </p:spPr>
            <p:txBody>
              <a:bodyPr/>
              <a:lstStyle/>
              <a:p>
                <a:r>
                  <a:rPr lang="he-IL">
                    <a:noFill/>
                  </a:rPr>
                  <a:t> </a:t>
                </a:r>
              </a:p>
            </p:txBody>
          </p:sp>
        </mc:Fallback>
      </mc:AlternateContent>
      <p:pic>
        <p:nvPicPr>
          <p:cNvPr id="9" name="תמונה 8">
            <a:extLst>
              <a:ext uri="{FF2B5EF4-FFF2-40B4-BE49-F238E27FC236}">
                <a16:creationId xmlns:a16="http://schemas.microsoft.com/office/drawing/2014/main" id="{CF1F4D29-8F71-4D3E-AB47-93AFDD025D49}"/>
              </a:ext>
            </a:extLst>
          </p:cNvPr>
          <p:cNvPicPr>
            <a:picLocks noChangeAspect="1"/>
          </p:cNvPicPr>
          <p:nvPr/>
        </p:nvPicPr>
        <p:blipFill>
          <a:blip r:embed="rId4"/>
          <a:stretch>
            <a:fillRect/>
          </a:stretch>
        </p:blipFill>
        <p:spPr>
          <a:xfrm>
            <a:off x="1303920" y="2431229"/>
            <a:ext cx="4623545" cy="380124"/>
          </a:xfrm>
          <a:prstGeom prst="rect">
            <a:avLst/>
          </a:prstGeom>
        </p:spPr>
      </p:pic>
      <p:pic>
        <p:nvPicPr>
          <p:cNvPr id="11" name="תמונה 10">
            <a:extLst>
              <a:ext uri="{FF2B5EF4-FFF2-40B4-BE49-F238E27FC236}">
                <a16:creationId xmlns:a16="http://schemas.microsoft.com/office/drawing/2014/main" id="{79B0E08F-1CE4-4299-96CB-729DF0CE17F1}"/>
              </a:ext>
            </a:extLst>
          </p:cNvPr>
          <p:cNvPicPr>
            <a:picLocks noChangeAspect="1"/>
          </p:cNvPicPr>
          <p:nvPr/>
        </p:nvPicPr>
        <p:blipFill>
          <a:blip r:embed="rId5"/>
          <a:stretch>
            <a:fillRect/>
          </a:stretch>
        </p:blipFill>
        <p:spPr>
          <a:xfrm>
            <a:off x="1222472" y="3387566"/>
            <a:ext cx="4704993" cy="773937"/>
          </a:xfrm>
          <a:prstGeom prst="rect">
            <a:avLst/>
          </a:prstGeom>
        </p:spPr>
      </p:pic>
      <p:pic>
        <p:nvPicPr>
          <p:cNvPr id="12" name="תמונה 11">
            <a:extLst>
              <a:ext uri="{FF2B5EF4-FFF2-40B4-BE49-F238E27FC236}">
                <a16:creationId xmlns:a16="http://schemas.microsoft.com/office/drawing/2014/main" id="{011C4005-C4B2-4781-AFF9-5FE27EA3B7A6}"/>
              </a:ext>
            </a:extLst>
          </p:cNvPr>
          <p:cNvPicPr>
            <a:picLocks noChangeAspect="1"/>
          </p:cNvPicPr>
          <p:nvPr/>
        </p:nvPicPr>
        <p:blipFill>
          <a:blip r:embed="rId6"/>
          <a:stretch>
            <a:fillRect/>
          </a:stretch>
        </p:blipFill>
        <p:spPr>
          <a:xfrm>
            <a:off x="1303921" y="4737717"/>
            <a:ext cx="4365359" cy="491291"/>
          </a:xfrm>
          <a:prstGeom prst="rect">
            <a:avLst/>
          </a:prstGeom>
        </p:spPr>
      </p:pic>
    </p:spTree>
    <p:extLst>
      <p:ext uri="{BB962C8B-B14F-4D97-AF65-F5344CB8AC3E}">
        <p14:creationId xmlns:p14="http://schemas.microsoft.com/office/powerpoint/2010/main" val="421943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Problem Formulation</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27D9B79E-C35C-472B-98ED-6B2C2467C0CD}"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12</a:t>
            </a:fld>
            <a:endParaRPr lang="he-IL" sz="1400"/>
          </a:p>
        </p:txBody>
      </p:sp>
      <p:sp>
        <p:nvSpPr>
          <p:cNvPr id="6" name="תיבת טקסט 5">
            <a:extLst>
              <a:ext uri="{FF2B5EF4-FFF2-40B4-BE49-F238E27FC236}">
                <a16:creationId xmlns:a16="http://schemas.microsoft.com/office/drawing/2014/main" id="{F871A72B-E9FD-469D-A609-4AF6AF6334BC}"/>
              </a:ext>
            </a:extLst>
          </p:cNvPr>
          <p:cNvSpPr txBox="1"/>
          <p:nvPr/>
        </p:nvSpPr>
        <p:spPr>
          <a:xfrm>
            <a:off x="2525205" y="1886901"/>
            <a:ext cx="2321959" cy="400110"/>
          </a:xfrm>
          <a:prstGeom prst="rect">
            <a:avLst/>
          </a:prstGeom>
          <a:noFill/>
        </p:spPr>
        <p:txBody>
          <a:bodyPr wrap="square" rtlCol="1">
            <a:spAutoFit/>
          </a:bodyPr>
          <a:lstStyle/>
          <a:p>
            <a:pPr algn="l" rtl="0"/>
            <a:r>
              <a:rPr lang="en-US" sz="2000" dirty="0"/>
              <a:t>Inference (by SLAM)</a:t>
            </a:r>
            <a:endParaRPr lang="he-IL" dirty="0"/>
          </a:p>
        </p:txBody>
      </p:sp>
      <p:sp>
        <p:nvSpPr>
          <p:cNvPr id="47" name="תיבת טקסט 46">
            <a:extLst>
              <a:ext uri="{FF2B5EF4-FFF2-40B4-BE49-F238E27FC236}">
                <a16:creationId xmlns:a16="http://schemas.microsoft.com/office/drawing/2014/main" id="{39944967-3526-4D8F-B040-B6221490F1D2}"/>
              </a:ext>
            </a:extLst>
          </p:cNvPr>
          <p:cNvSpPr txBox="1"/>
          <p:nvPr/>
        </p:nvSpPr>
        <p:spPr>
          <a:xfrm>
            <a:off x="6634095" y="1886901"/>
            <a:ext cx="2321959" cy="400110"/>
          </a:xfrm>
          <a:prstGeom prst="rect">
            <a:avLst/>
          </a:prstGeom>
          <a:noFill/>
        </p:spPr>
        <p:txBody>
          <a:bodyPr wrap="square" rtlCol="1">
            <a:spAutoFit/>
          </a:bodyPr>
          <a:lstStyle/>
          <a:p>
            <a:pPr algn="l" rtl="0"/>
            <a:r>
              <a:rPr lang="en-US" sz="2000" dirty="0"/>
              <a:t>Planning (by BSP)</a:t>
            </a:r>
            <a:endParaRPr lang="he-IL" dirty="0"/>
          </a:p>
        </p:txBody>
      </p:sp>
      <p:sp>
        <p:nvSpPr>
          <p:cNvPr id="49" name="תיבת טקסט 48">
            <a:extLst>
              <a:ext uri="{FF2B5EF4-FFF2-40B4-BE49-F238E27FC236}">
                <a16:creationId xmlns:a16="http://schemas.microsoft.com/office/drawing/2014/main" id="{1BC0100D-910F-4E4B-86E5-072EB4E05E21}"/>
              </a:ext>
            </a:extLst>
          </p:cNvPr>
          <p:cNvSpPr txBox="1"/>
          <p:nvPr/>
        </p:nvSpPr>
        <p:spPr>
          <a:xfrm>
            <a:off x="729373" y="2617884"/>
            <a:ext cx="1090772" cy="400110"/>
          </a:xfrm>
          <a:prstGeom prst="rect">
            <a:avLst/>
          </a:prstGeom>
          <a:noFill/>
        </p:spPr>
        <p:txBody>
          <a:bodyPr wrap="square" rtlCol="1">
            <a:spAutoFit/>
          </a:bodyPr>
          <a:lstStyle/>
          <a:p>
            <a:pPr algn="l" rtl="0"/>
            <a:r>
              <a:rPr lang="en-US" sz="2000" dirty="0"/>
              <a:t>Actions</a:t>
            </a:r>
            <a:endParaRPr lang="he-IL" dirty="0"/>
          </a:p>
        </p:txBody>
      </p:sp>
      <p:sp>
        <p:nvSpPr>
          <p:cNvPr id="52" name="תיבת טקסט 51">
            <a:extLst>
              <a:ext uri="{FF2B5EF4-FFF2-40B4-BE49-F238E27FC236}">
                <a16:creationId xmlns:a16="http://schemas.microsoft.com/office/drawing/2014/main" id="{876AE665-F69C-4585-86A9-B2FD8F9DCAC3}"/>
              </a:ext>
            </a:extLst>
          </p:cNvPr>
          <p:cNvSpPr txBox="1"/>
          <p:nvPr/>
        </p:nvSpPr>
        <p:spPr>
          <a:xfrm>
            <a:off x="-686429" y="3537478"/>
            <a:ext cx="2321959" cy="400110"/>
          </a:xfrm>
          <a:prstGeom prst="rect">
            <a:avLst/>
          </a:prstGeom>
          <a:noFill/>
        </p:spPr>
        <p:txBody>
          <a:bodyPr wrap="square" rtlCol="1">
            <a:spAutoFit/>
          </a:bodyPr>
          <a:lstStyle/>
          <a:p>
            <a:r>
              <a:rPr lang="en-US" sz="2000" dirty="0"/>
              <a:t>Robot states</a:t>
            </a:r>
            <a:endParaRPr lang="he-IL" dirty="0"/>
          </a:p>
        </p:txBody>
      </p:sp>
      <p:sp>
        <p:nvSpPr>
          <p:cNvPr id="54" name="תיבת טקסט 53">
            <a:extLst>
              <a:ext uri="{FF2B5EF4-FFF2-40B4-BE49-F238E27FC236}">
                <a16:creationId xmlns:a16="http://schemas.microsoft.com/office/drawing/2014/main" id="{E0229A98-7626-4E2D-9CD3-8098F2151481}"/>
              </a:ext>
            </a:extLst>
          </p:cNvPr>
          <p:cNvSpPr txBox="1"/>
          <p:nvPr/>
        </p:nvSpPr>
        <p:spPr>
          <a:xfrm>
            <a:off x="-594122" y="4538834"/>
            <a:ext cx="2321959" cy="400110"/>
          </a:xfrm>
          <a:prstGeom prst="rect">
            <a:avLst/>
          </a:prstGeom>
          <a:noFill/>
        </p:spPr>
        <p:txBody>
          <a:bodyPr wrap="square" rtlCol="1">
            <a:spAutoFit/>
          </a:bodyPr>
          <a:lstStyle/>
          <a:p>
            <a:r>
              <a:rPr lang="en-US" sz="2000" dirty="0"/>
              <a:t>observations</a:t>
            </a:r>
            <a:endParaRPr lang="he-IL" dirty="0"/>
          </a:p>
        </p:txBody>
      </p:sp>
      <p:sp>
        <p:nvSpPr>
          <p:cNvPr id="56" name="תיבת טקסט 55">
            <a:extLst>
              <a:ext uri="{FF2B5EF4-FFF2-40B4-BE49-F238E27FC236}">
                <a16:creationId xmlns:a16="http://schemas.microsoft.com/office/drawing/2014/main" id="{2B90AAA2-99F1-4D4B-A0FF-837826513030}"/>
              </a:ext>
            </a:extLst>
          </p:cNvPr>
          <p:cNvSpPr txBox="1"/>
          <p:nvPr/>
        </p:nvSpPr>
        <p:spPr>
          <a:xfrm>
            <a:off x="-686430" y="5481827"/>
            <a:ext cx="2321959" cy="400110"/>
          </a:xfrm>
          <a:prstGeom prst="rect">
            <a:avLst/>
          </a:prstGeom>
          <a:noFill/>
        </p:spPr>
        <p:txBody>
          <a:bodyPr wrap="square" rtlCol="1">
            <a:spAutoFit/>
          </a:bodyPr>
          <a:lstStyle/>
          <a:p>
            <a:r>
              <a:rPr lang="en-US" sz="2000" dirty="0"/>
              <a:t>Map states</a:t>
            </a:r>
            <a:endParaRPr lang="he-IL" dirty="0"/>
          </a:p>
        </p:txBody>
      </p:sp>
      <p:sp>
        <p:nvSpPr>
          <p:cNvPr id="16" name="תיבת טקסט 15">
            <a:extLst>
              <a:ext uri="{FF2B5EF4-FFF2-40B4-BE49-F238E27FC236}">
                <a16:creationId xmlns:a16="http://schemas.microsoft.com/office/drawing/2014/main" id="{2D5118B1-7C05-4672-8B63-C4388B1C1717}"/>
              </a:ext>
            </a:extLst>
          </p:cNvPr>
          <p:cNvSpPr txBox="1"/>
          <p:nvPr/>
        </p:nvSpPr>
        <p:spPr>
          <a:xfrm>
            <a:off x="8742622" y="3367925"/>
            <a:ext cx="780836" cy="400110"/>
          </a:xfrm>
          <a:prstGeom prst="rect">
            <a:avLst/>
          </a:prstGeom>
          <a:noFill/>
        </p:spPr>
        <p:txBody>
          <a:bodyPr wrap="square" rtlCol="1">
            <a:spAutoFit/>
          </a:bodyPr>
          <a:lstStyle/>
          <a:p>
            <a:pPr algn="l" rtl="0"/>
            <a:r>
              <a:rPr lang="en-US" sz="2000" dirty="0"/>
              <a:t>Belief</a:t>
            </a:r>
            <a:endParaRPr lang="he-IL" dirty="0"/>
          </a:p>
        </p:txBody>
      </p:sp>
      <p:sp>
        <p:nvSpPr>
          <p:cNvPr id="17" name="תיבת טקסט 16">
            <a:extLst>
              <a:ext uri="{FF2B5EF4-FFF2-40B4-BE49-F238E27FC236}">
                <a16:creationId xmlns:a16="http://schemas.microsoft.com/office/drawing/2014/main" id="{42637984-6292-427E-812A-5337E0F66CA4}"/>
              </a:ext>
            </a:extLst>
          </p:cNvPr>
          <p:cNvSpPr txBox="1"/>
          <p:nvPr/>
        </p:nvSpPr>
        <p:spPr>
          <a:xfrm>
            <a:off x="9828843" y="3075057"/>
            <a:ext cx="1184295" cy="707886"/>
          </a:xfrm>
          <a:prstGeom prst="rect">
            <a:avLst/>
          </a:prstGeom>
          <a:noFill/>
        </p:spPr>
        <p:txBody>
          <a:bodyPr wrap="square" rtlCol="1">
            <a:spAutoFit/>
          </a:bodyPr>
          <a:lstStyle/>
          <a:p>
            <a:pPr algn="l" rtl="0"/>
            <a:r>
              <a:rPr lang="en-US" sz="2000" dirty="0"/>
              <a:t>Objective function </a:t>
            </a:r>
            <a:endParaRPr lang="he-IL" dirty="0"/>
          </a:p>
        </p:txBody>
      </p:sp>
      <p:pic>
        <p:nvPicPr>
          <p:cNvPr id="9" name="תמונה 8">
            <a:extLst>
              <a:ext uri="{FF2B5EF4-FFF2-40B4-BE49-F238E27FC236}">
                <a16:creationId xmlns:a16="http://schemas.microsoft.com/office/drawing/2014/main" id="{13554D44-37D7-4B14-91EA-026558D83A90}"/>
              </a:ext>
            </a:extLst>
          </p:cNvPr>
          <p:cNvPicPr>
            <a:picLocks noChangeAspect="1"/>
          </p:cNvPicPr>
          <p:nvPr/>
        </p:nvPicPr>
        <p:blipFill>
          <a:blip r:embed="rId3"/>
          <a:stretch>
            <a:fillRect/>
          </a:stretch>
        </p:blipFill>
        <p:spPr>
          <a:xfrm>
            <a:off x="1940915" y="2436553"/>
            <a:ext cx="9888282" cy="3641511"/>
          </a:xfrm>
          <a:prstGeom prst="rect">
            <a:avLst/>
          </a:prstGeom>
        </p:spPr>
      </p:pic>
      <p:sp>
        <p:nvSpPr>
          <p:cNvPr id="62" name="תיבת טקסט 61">
            <a:extLst>
              <a:ext uri="{FF2B5EF4-FFF2-40B4-BE49-F238E27FC236}">
                <a16:creationId xmlns:a16="http://schemas.microsoft.com/office/drawing/2014/main" id="{D0D7C7F3-9D4A-41F5-A1C0-54A701729E9E}"/>
              </a:ext>
            </a:extLst>
          </p:cNvPr>
          <p:cNvSpPr txBox="1"/>
          <p:nvPr/>
        </p:nvSpPr>
        <p:spPr>
          <a:xfrm>
            <a:off x="11084407" y="2817939"/>
            <a:ext cx="1090772" cy="1015663"/>
          </a:xfrm>
          <a:prstGeom prst="rect">
            <a:avLst/>
          </a:prstGeom>
          <a:noFill/>
        </p:spPr>
        <p:txBody>
          <a:bodyPr wrap="square" rtlCol="1">
            <a:spAutoFit/>
          </a:bodyPr>
          <a:lstStyle/>
          <a:p>
            <a:pPr algn="ctr" rtl="0"/>
            <a:r>
              <a:rPr lang="en-US" sz="2000" dirty="0"/>
              <a:t>Optimal next action</a:t>
            </a:r>
            <a:endParaRPr lang="he-IL" dirty="0"/>
          </a:p>
        </p:txBody>
      </p:sp>
    </p:spTree>
    <p:extLst>
      <p:ext uri="{BB962C8B-B14F-4D97-AF65-F5344CB8AC3E}">
        <p14:creationId xmlns:p14="http://schemas.microsoft.com/office/powerpoint/2010/main" val="380391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Problem Formulation</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CED261A3-C95D-4111-A6DD-EA9BD719F64C}"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13</a:t>
            </a:fld>
            <a:endParaRPr lang="he-IL" sz="1400"/>
          </a:p>
        </p:txBody>
      </p:sp>
      <p:sp>
        <p:nvSpPr>
          <p:cNvPr id="6" name="תיבת טקסט 5">
            <a:extLst>
              <a:ext uri="{FF2B5EF4-FFF2-40B4-BE49-F238E27FC236}">
                <a16:creationId xmlns:a16="http://schemas.microsoft.com/office/drawing/2014/main" id="{F871A72B-E9FD-469D-A609-4AF6AF6334BC}"/>
              </a:ext>
            </a:extLst>
          </p:cNvPr>
          <p:cNvSpPr txBox="1"/>
          <p:nvPr/>
        </p:nvSpPr>
        <p:spPr>
          <a:xfrm>
            <a:off x="2525205" y="1886901"/>
            <a:ext cx="2321959" cy="400110"/>
          </a:xfrm>
          <a:prstGeom prst="rect">
            <a:avLst/>
          </a:prstGeom>
          <a:noFill/>
        </p:spPr>
        <p:txBody>
          <a:bodyPr wrap="square" rtlCol="1">
            <a:spAutoFit/>
          </a:bodyPr>
          <a:lstStyle/>
          <a:p>
            <a:pPr algn="l" rtl="0"/>
            <a:r>
              <a:rPr lang="en-US" sz="2000" dirty="0"/>
              <a:t>Inference (by SLAM)</a:t>
            </a:r>
            <a:endParaRPr lang="he-IL" dirty="0"/>
          </a:p>
        </p:txBody>
      </p:sp>
      <p:sp>
        <p:nvSpPr>
          <p:cNvPr id="47" name="תיבת טקסט 46">
            <a:extLst>
              <a:ext uri="{FF2B5EF4-FFF2-40B4-BE49-F238E27FC236}">
                <a16:creationId xmlns:a16="http://schemas.microsoft.com/office/drawing/2014/main" id="{39944967-3526-4D8F-B040-B6221490F1D2}"/>
              </a:ext>
            </a:extLst>
          </p:cNvPr>
          <p:cNvSpPr txBox="1"/>
          <p:nvPr/>
        </p:nvSpPr>
        <p:spPr>
          <a:xfrm>
            <a:off x="6634095" y="1886901"/>
            <a:ext cx="4890796" cy="400110"/>
          </a:xfrm>
          <a:prstGeom prst="rect">
            <a:avLst/>
          </a:prstGeom>
          <a:noFill/>
        </p:spPr>
        <p:txBody>
          <a:bodyPr wrap="square" rtlCol="1">
            <a:spAutoFit/>
          </a:bodyPr>
          <a:lstStyle/>
          <a:p>
            <a:pPr algn="l" rtl="0"/>
            <a:r>
              <a:rPr lang="en-US" sz="2000" dirty="0"/>
              <a:t>Planning (by BSP) in </a:t>
            </a:r>
            <a:r>
              <a:rPr lang="en-US" sz="2000" dirty="0">
                <a:solidFill>
                  <a:srgbClr val="FF0000"/>
                </a:solidFill>
              </a:rPr>
              <a:t>Unknown Environments </a:t>
            </a:r>
            <a:endParaRPr lang="he-IL" dirty="0">
              <a:solidFill>
                <a:srgbClr val="FF0000"/>
              </a:solidFill>
            </a:endParaRPr>
          </a:p>
        </p:txBody>
      </p:sp>
      <p:sp>
        <p:nvSpPr>
          <p:cNvPr id="49" name="תיבת טקסט 48">
            <a:extLst>
              <a:ext uri="{FF2B5EF4-FFF2-40B4-BE49-F238E27FC236}">
                <a16:creationId xmlns:a16="http://schemas.microsoft.com/office/drawing/2014/main" id="{1BC0100D-910F-4E4B-86E5-072EB4E05E21}"/>
              </a:ext>
            </a:extLst>
          </p:cNvPr>
          <p:cNvSpPr txBox="1"/>
          <p:nvPr/>
        </p:nvSpPr>
        <p:spPr>
          <a:xfrm>
            <a:off x="729373" y="2617884"/>
            <a:ext cx="1090772" cy="400110"/>
          </a:xfrm>
          <a:prstGeom prst="rect">
            <a:avLst/>
          </a:prstGeom>
          <a:noFill/>
        </p:spPr>
        <p:txBody>
          <a:bodyPr wrap="square" rtlCol="1">
            <a:spAutoFit/>
          </a:bodyPr>
          <a:lstStyle/>
          <a:p>
            <a:pPr algn="l" rtl="0"/>
            <a:r>
              <a:rPr lang="en-US" sz="2000" dirty="0"/>
              <a:t>Actions</a:t>
            </a:r>
            <a:endParaRPr lang="he-IL" dirty="0"/>
          </a:p>
        </p:txBody>
      </p:sp>
      <p:sp>
        <p:nvSpPr>
          <p:cNvPr id="52" name="תיבת טקסט 51">
            <a:extLst>
              <a:ext uri="{FF2B5EF4-FFF2-40B4-BE49-F238E27FC236}">
                <a16:creationId xmlns:a16="http://schemas.microsoft.com/office/drawing/2014/main" id="{876AE665-F69C-4585-86A9-B2FD8F9DCAC3}"/>
              </a:ext>
            </a:extLst>
          </p:cNvPr>
          <p:cNvSpPr txBox="1"/>
          <p:nvPr/>
        </p:nvSpPr>
        <p:spPr>
          <a:xfrm>
            <a:off x="-686429" y="3537478"/>
            <a:ext cx="2321959" cy="400110"/>
          </a:xfrm>
          <a:prstGeom prst="rect">
            <a:avLst/>
          </a:prstGeom>
          <a:noFill/>
        </p:spPr>
        <p:txBody>
          <a:bodyPr wrap="square" rtlCol="1">
            <a:spAutoFit/>
          </a:bodyPr>
          <a:lstStyle/>
          <a:p>
            <a:r>
              <a:rPr lang="en-US" sz="2000" dirty="0"/>
              <a:t>Robot states</a:t>
            </a:r>
            <a:endParaRPr lang="he-IL" dirty="0"/>
          </a:p>
        </p:txBody>
      </p:sp>
      <p:sp>
        <p:nvSpPr>
          <p:cNvPr id="54" name="תיבת טקסט 53">
            <a:extLst>
              <a:ext uri="{FF2B5EF4-FFF2-40B4-BE49-F238E27FC236}">
                <a16:creationId xmlns:a16="http://schemas.microsoft.com/office/drawing/2014/main" id="{E0229A98-7626-4E2D-9CD3-8098F2151481}"/>
              </a:ext>
            </a:extLst>
          </p:cNvPr>
          <p:cNvSpPr txBox="1"/>
          <p:nvPr/>
        </p:nvSpPr>
        <p:spPr>
          <a:xfrm>
            <a:off x="-594122" y="4538834"/>
            <a:ext cx="2321959" cy="400110"/>
          </a:xfrm>
          <a:prstGeom prst="rect">
            <a:avLst/>
          </a:prstGeom>
          <a:noFill/>
        </p:spPr>
        <p:txBody>
          <a:bodyPr wrap="square" rtlCol="1">
            <a:spAutoFit/>
          </a:bodyPr>
          <a:lstStyle/>
          <a:p>
            <a:r>
              <a:rPr lang="en-US" sz="2000" dirty="0"/>
              <a:t>observations</a:t>
            </a:r>
            <a:endParaRPr lang="he-IL" dirty="0"/>
          </a:p>
        </p:txBody>
      </p:sp>
      <p:sp>
        <p:nvSpPr>
          <p:cNvPr id="56" name="תיבת טקסט 55">
            <a:extLst>
              <a:ext uri="{FF2B5EF4-FFF2-40B4-BE49-F238E27FC236}">
                <a16:creationId xmlns:a16="http://schemas.microsoft.com/office/drawing/2014/main" id="{2B90AAA2-99F1-4D4B-A0FF-837826513030}"/>
              </a:ext>
            </a:extLst>
          </p:cNvPr>
          <p:cNvSpPr txBox="1"/>
          <p:nvPr/>
        </p:nvSpPr>
        <p:spPr>
          <a:xfrm>
            <a:off x="-686430" y="5481827"/>
            <a:ext cx="2321959" cy="400110"/>
          </a:xfrm>
          <a:prstGeom prst="rect">
            <a:avLst/>
          </a:prstGeom>
          <a:noFill/>
        </p:spPr>
        <p:txBody>
          <a:bodyPr wrap="square" rtlCol="1">
            <a:spAutoFit/>
          </a:bodyPr>
          <a:lstStyle/>
          <a:p>
            <a:r>
              <a:rPr lang="en-US" sz="2000" dirty="0"/>
              <a:t>Map states</a:t>
            </a:r>
            <a:endParaRPr lang="he-IL" dirty="0"/>
          </a:p>
        </p:txBody>
      </p:sp>
      <p:sp>
        <p:nvSpPr>
          <p:cNvPr id="16" name="תיבת טקסט 15">
            <a:extLst>
              <a:ext uri="{FF2B5EF4-FFF2-40B4-BE49-F238E27FC236}">
                <a16:creationId xmlns:a16="http://schemas.microsoft.com/office/drawing/2014/main" id="{2D5118B1-7C05-4672-8B63-C4388B1C1717}"/>
              </a:ext>
            </a:extLst>
          </p:cNvPr>
          <p:cNvSpPr txBox="1"/>
          <p:nvPr/>
        </p:nvSpPr>
        <p:spPr>
          <a:xfrm>
            <a:off x="8742622" y="3367925"/>
            <a:ext cx="780836" cy="400110"/>
          </a:xfrm>
          <a:prstGeom prst="rect">
            <a:avLst/>
          </a:prstGeom>
          <a:noFill/>
        </p:spPr>
        <p:txBody>
          <a:bodyPr wrap="square" rtlCol="1">
            <a:spAutoFit/>
          </a:bodyPr>
          <a:lstStyle/>
          <a:p>
            <a:pPr algn="l" rtl="0"/>
            <a:r>
              <a:rPr lang="en-US" sz="2000" dirty="0"/>
              <a:t>Belief</a:t>
            </a:r>
            <a:endParaRPr lang="he-IL" dirty="0"/>
          </a:p>
        </p:txBody>
      </p:sp>
      <p:sp>
        <p:nvSpPr>
          <p:cNvPr id="17" name="תיבת טקסט 16">
            <a:extLst>
              <a:ext uri="{FF2B5EF4-FFF2-40B4-BE49-F238E27FC236}">
                <a16:creationId xmlns:a16="http://schemas.microsoft.com/office/drawing/2014/main" id="{42637984-6292-427E-812A-5337E0F66CA4}"/>
              </a:ext>
            </a:extLst>
          </p:cNvPr>
          <p:cNvSpPr txBox="1"/>
          <p:nvPr/>
        </p:nvSpPr>
        <p:spPr>
          <a:xfrm>
            <a:off x="9828843" y="3075057"/>
            <a:ext cx="1184295" cy="707886"/>
          </a:xfrm>
          <a:prstGeom prst="rect">
            <a:avLst/>
          </a:prstGeom>
          <a:noFill/>
        </p:spPr>
        <p:txBody>
          <a:bodyPr wrap="square" rtlCol="1">
            <a:spAutoFit/>
          </a:bodyPr>
          <a:lstStyle/>
          <a:p>
            <a:pPr algn="l" rtl="0"/>
            <a:r>
              <a:rPr lang="en-US" sz="2000" dirty="0"/>
              <a:t>Objective function </a:t>
            </a:r>
            <a:endParaRPr lang="he-IL" dirty="0"/>
          </a:p>
        </p:txBody>
      </p:sp>
      <p:sp>
        <p:nvSpPr>
          <p:cNvPr id="62" name="תיבת טקסט 61">
            <a:extLst>
              <a:ext uri="{FF2B5EF4-FFF2-40B4-BE49-F238E27FC236}">
                <a16:creationId xmlns:a16="http://schemas.microsoft.com/office/drawing/2014/main" id="{D0D7C7F3-9D4A-41F5-A1C0-54A701729E9E}"/>
              </a:ext>
            </a:extLst>
          </p:cNvPr>
          <p:cNvSpPr txBox="1"/>
          <p:nvPr/>
        </p:nvSpPr>
        <p:spPr>
          <a:xfrm>
            <a:off x="11084407" y="2817939"/>
            <a:ext cx="1090772" cy="1015663"/>
          </a:xfrm>
          <a:prstGeom prst="rect">
            <a:avLst/>
          </a:prstGeom>
          <a:noFill/>
        </p:spPr>
        <p:txBody>
          <a:bodyPr wrap="square" rtlCol="1">
            <a:spAutoFit/>
          </a:bodyPr>
          <a:lstStyle/>
          <a:p>
            <a:pPr algn="ctr" rtl="0"/>
            <a:r>
              <a:rPr lang="en-US" sz="2000" dirty="0"/>
              <a:t>Optimal next action</a:t>
            </a:r>
            <a:endParaRPr lang="he-IL" dirty="0"/>
          </a:p>
        </p:txBody>
      </p:sp>
      <p:pic>
        <p:nvPicPr>
          <p:cNvPr id="7" name="תמונה 6">
            <a:extLst>
              <a:ext uri="{FF2B5EF4-FFF2-40B4-BE49-F238E27FC236}">
                <a16:creationId xmlns:a16="http://schemas.microsoft.com/office/drawing/2014/main" id="{924D0A2B-A46A-45AD-999D-67A991E40C45}"/>
              </a:ext>
            </a:extLst>
          </p:cNvPr>
          <p:cNvPicPr>
            <a:picLocks noChangeAspect="1"/>
          </p:cNvPicPr>
          <p:nvPr/>
        </p:nvPicPr>
        <p:blipFill>
          <a:blip r:embed="rId3"/>
          <a:stretch>
            <a:fillRect/>
          </a:stretch>
        </p:blipFill>
        <p:spPr>
          <a:xfrm>
            <a:off x="1891414" y="2379096"/>
            <a:ext cx="10058400" cy="3704160"/>
          </a:xfrm>
          <a:prstGeom prst="rect">
            <a:avLst/>
          </a:prstGeom>
        </p:spPr>
      </p:pic>
      <p:sp>
        <p:nvSpPr>
          <p:cNvPr id="61" name="תיבת טקסט 60">
            <a:extLst>
              <a:ext uri="{FF2B5EF4-FFF2-40B4-BE49-F238E27FC236}">
                <a16:creationId xmlns:a16="http://schemas.microsoft.com/office/drawing/2014/main" id="{BF38B19E-0894-4E42-8090-C3A069232646}"/>
              </a:ext>
            </a:extLst>
          </p:cNvPr>
          <p:cNvSpPr txBox="1"/>
          <p:nvPr/>
        </p:nvSpPr>
        <p:spPr>
          <a:xfrm>
            <a:off x="8298657" y="5420272"/>
            <a:ext cx="780836" cy="523220"/>
          </a:xfrm>
          <a:prstGeom prst="rect">
            <a:avLst/>
          </a:prstGeom>
          <a:noFill/>
        </p:spPr>
        <p:txBody>
          <a:bodyPr wrap="square" rtlCol="1">
            <a:spAutoFit/>
          </a:bodyPr>
          <a:lstStyle/>
          <a:p>
            <a:pPr algn="ctr" rtl="0"/>
            <a:r>
              <a:rPr lang="en-US" sz="2800" dirty="0">
                <a:solidFill>
                  <a:srgbClr val="FF0000"/>
                </a:solidFill>
              </a:rPr>
              <a:t>?</a:t>
            </a:r>
            <a:endParaRPr lang="he-IL" sz="2800" dirty="0">
              <a:solidFill>
                <a:srgbClr val="FF0000"/>
              </a:solidFill>
            </a:endParaRPr>
          </a:p>
        </p:txBody>
      </p:sp>
    </p:spTree>
    <p:extLst>
      <p:ext uri="{BB962C8B-B14F-4D97-AF65-F5344CB8AC3E}">
        <p14:creationId xmlns:p14="http://schemas.microsoft.com/office/powerpoint/2010/main" val="194997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Approach</a:t>
            </a:r>
            <a:endParaRPr lang="he-IL" dirty="0"/>
          </a:p>
        </p:txBody>
      </p:sp>
      <mc:AlternateContent xmlns:mc="http://schemas.openxmlformats.org/markup-compatibility/2006" xmlns:a14="http://schemas.microsoft.com/office/drawing/2010/main">
        <mc:Choice Requires="a14">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Incorporation of experience </a:t>
                </a:r>
                <a14:m>
                  <m:oMath xmlns:m="http://schemas.openxmlformats.org/officeDocument/2006/math">
                    <m:r>
                      <a:rPr lang="en-US" sz="2800" b="0" i="1" smtClean="0">
                        <a:solidFill>
                          <a:srgbClr val="FF0000"/>
                        </a:solidFill>
                        <a:latin typeface="Cambria Math" panose="02040503050406030204" pitchFamily="18" charset="0"/>
                      </a:rPr>
                      <m:t>𝐷</m:t>
                    </m:r>
                  </m:oMath>
                </a14:m>
                <a:r>
                  <a:rPr lang="en-US" sz="2800" dirty="0"/>
                  <a:t> within BSP objective function</a:t>
                </a:r>
              </a:p>
              <a:p>
                <a:pPr marL="0" indent="0" algn="l" rtl="0">
                  <a:buNone/>
                </a:pPr>
                <a:endParaRPr lang="en-US" sz="2800" dirty="0"/>
              </a:p>
              <a:p>
                <a:pPr algn="l" rtl="0">
                  <a:buFont typeface="Wingdings" panose="05000000000000000000" pitchFamily="2" charset="2"/>
                  <a:buChar char="§"/>
                </a:pPr>
                <a:r>
                  <a:rPr lang="en-US" sz="2800" dirty="0"/>
                  <a:t> Future measurement generated given a map distribution</a:t>
                </a:r>
              </a:p>
              <a:p>
                <a:pPr algn="l" rtl="0">
                  <a:buFont typeface="Wingdings" panose="05000000000000000000" pitchFamily="2" charset="2"/>
                  <a:buChar char="§"/>
                </a:pPr>
                <a:endParaRPr lang="en-US" sz="2800" dirty="0"/>
              </a:p>
            </p:txBody>
          </p:sp>
        </mc:Choice>
        <mc:Fallback xmlns="">
          <p:sp>
            <p:nvSpPr>
              <p:cNvPr id="6" name="מציין מיקום תוכן 5">
                <a:extLst>
                  <a:ext uri="{FF2B5EF4-FFF2-40B4-BE49-F238E27FC236}">
                    <a16:creationId xmlns:a16="http://schemas.microsoft.com/office/drawing/2014/main" id="{14699785-5591-4A10-812B-2C87FB633C5E}"/>
                  </a:ext>
                </a:extLst>
              </p:cNvPr>
              <p:cNvSpPr>
                <a:spLocks noGrp="1" noRot="1" noChangeAspect="1" noMove="1" noResize="1" noEditPoints="1" noAdjustHandles="1" noChangeArrowheads="1" noChangeShapeType="1" noTextEdit="1"/>
              </p:cNvSpPr>
              <p:nvPr>
                <p:ph idx="1"/>
              </p:nvPr>
            </p:nvSpPr>
            <p:spPr>
              <a:blipFill>
                <a:blip r:embed="rId3"/>
                <a:stretch>
                  <a:fillRect l="-1939" t="-2576"/>
                </a:stretch>
              </a:blipFill>
            </p:spPr>
            <p:txBody>
              <a:bodyPr/>
              <a:lstStyle/>
              <a:p>
                <a:r>
                  <a:rPr lang="he-IL">
                    <a:noFill/>
                  </a:rPr>
                  <a:t> </a:t>
                </a:r>
              </a:p>
            </p:txBody>
          </p:sp>
        </mc:Fallback>
      </mc:AlternateContent>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7DE8B401-9901-4EE1-8557-F167A75B6A18}"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14</a:t>
            </a:fld>
            <a:endParaRPr lang="he-IL" sz="1400"/>
          </a:p>
        </p:txBody>
      </p:sp>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D09749EC-D5E7-485F-A96C-ACCB67511D92}"/>
                  </a:ext>
                </a:extLst>
              </p:cNvPr>
              <p:cNvSpPr txBox="1"/>
              <p:nvPr/>
            </p:nvSpPr>
            <p:spPr>
              <a:xfrm>
                <a:off x="8602820" y="4076006"/>
                <a:ext cx="3962197" cy="2308324"/>
              </a:xfrm>
              <a:prstGeom prst="rect">
                <a:avLst/>
              </a:prstGeom>
              <a:noFill/>
            </p:spPr>
            <p:txBody>
              <a:bodyPr wrap="square" rtlCol="1">
                <a:spAutoFit/>
              </a:bodyPr>
              <a:lstStyle/>
              <a:p>
                <a:pPr algn="l" rtl="0"/>
                <a:r>
                  <a:rPr lang="en-US" b="1" i="1" dirty="0">
                    <a:latin typeface="Cambria Math" panose="02040503050406030204" pitchFamily="18" charset="0"/>
                  </a:rPr>
                  <a:t>Notations:</a:t>
                </a:r>
              </a:p>
              <a:p>
                <a:pPr algn="l" rtl="0"/>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𝑘</m:t>
                        </m:r>
                      </m:sub>
                    </m:sSub>
                  </m:oMath>
                </a14:m>
                <a:r>
                  <a:rPr lang="en-US" dirty="0"/>
                  <a:t> - robot states until current time</a:t>
                </a:r>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oMath>
                </a14:m>
                <a:r>
                  <a:rPr lang="en-US" dirty="0"/>
                  <a:t> - the map observed up to time </a:t>
                </a:r>
                <a14:m>
                  <m:oMath xmlns:m="http://schemas.openxmlformats.org/officeDocument/2006/math">
                    <m:r>
                      <a:rPr lang="en-US" b="0" i="1" smtClean="0">
                        <a:latin typeface="Cambria Math" panose="02040503050406030204" pitchFamily="18" charset="0"/>
                      </a:rPr>
                      <m:t>𝑘</m:t>
                    </m:r>
                  </m:oMath>
                </a14:m>
                <a:endParaRPr lang="en-US" b="0" dirty="0"/>
              </a:p>
              <a:p>
                <a:pPr algn="l" rtl="0"/>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oMath>
                </a14:m>
                <a:r>
                  <a:rPr lang="en-US" dirty="0"/>
                  <a:t> - sub map around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b="0"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 measurements up to time </a:t>
                </a:r>
                <a14:m>
                  <m:oMath xmlns:m="http://schemas.openxmlformats.org/officeDocument/2006/math">
                    <m:r>
                      <a:rPr lang="en-US" b="0" i="1" smtClean="0">
                        <a:latin typeface="Cambria Math" panose="02040503050406030204" pitchFamily="18" charset="0"/>
                      </a:rPr>
                      <m:t>𝑘</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 actions up to time </a:t>
                </a:r>
                <a14:m>
                  <m:oMath xmlns:m="http://schemas.openxmlformats.org/officeDocument/2006/math">
                    <m:r>
                      <a:rPr lang="en-US" b="0" i="1" smtClean="0">
                        <a:latin typeface="Cambria Math" panose="02040503050406030204" pitchFamily="18" charset="0"/>
                      </a:rPr>
                      <m:t>𝑘</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 history</a:t>
                </a:r>
              </a:p>
              <a:p>
                <a:pPr algn="l" rtl="0"/>
                <a14:m>
                  <m:oMath xmlns:m="http://schemas.openxmlformats.org/officeDocument/2006/math">
                    <m:r>
                      <a:rPr lang="en-US" i="1" dirty="0" smtClean="0">
                        <a:latin typeface="Cambria Math" panose="02040503050406030204" pitchFamily="18" charset="0"/>
                      </a:rPr>
                      <m:t>𝐷</m:t>
                    </m:r>
                  </m:oMath>
                </a14:m>
                <a:r>
                  <a:rPr lang="en-US" dirty="0"/>
                  <a:t> - experience</a:t>
                </a:r>
              </a:p>
            </p:txBody>
          </p:sp>
        </mc:Choice>
        <mc:Fallback xmlns="">
          <p:sp>
            <p:nvSpPr>
              <p:cNvPr id="16" name="תיבת טקסט 15">
                <a:extLst>
                  <a:ext uri="{FF2B5EF4-FFF2-40B4-BE49-F238E27FC236}">
                    <a16:creationId xmlns:a16="http://schemas.microsoft.com/office/drawing/2014/main" id="{D09749EC-D5E7-485F-A96C-ACCB67511D92}"/>
                  </a:ext>
                </a:extLst>
              </p:cNvPr>
              <p:cNvSpPr txBox="1">
                <a:spLocks noRot="1" noChangeAspect="1" noMove="1" noResize="1" noEditPoints="1" noAdjustHandles="1" noChangeArrowheads="1" noChangeShapeType="1" noTextEdit="1"/>
              </p:cNvSpPr>
              <p:nvPr/>
            </p:nvSpPr>
            <p:spPr>
              <a:xfrm>
                <a:off x="8602820" y="4076006"/>
                <a:ext cx="3962197" cy="2308324"/>
              </a:xfrm>
              <a:prstGeom prst="rect">
                <a:avLst/>
              </a:prstGeom>
              <a:blipFill>
                <a:blip r:embed="rId4"/>
                <a:stretch>
                  <a:fillRect l="-1231" t="-1852" b="-3439"/>
                </a:stretch>
              </a:blipFill>
            </p:spPr>
            <p:txBody>
              <a:bodyPr/>
              <a:lstStyle/>
              <a:p>
                <a:r>
                  <a:rPr lang="he-IL">
                    <a:noFill/>
                  </a:rPr>
                  <a:t> </a:t>
                </a:r>
              </a:p>
            </p:txBody>
          </p:sp>
        </mc:Fallback>
      </mc:AlternateContent>
      <p:pic>
        <p:nvPicPr>
          <p:cNvPr id="18" name="תמונה 17">
            <a:extLst>
              <a:ext uri="{FF2B5EF4-FFF2-40B4-BE49-F238E27FC236}">
                <a16:creationId xmlns:a16="http://schemas.microsoft.com/office/drawing/2014/main" id="{4A67E9BC-3FEA-42A0-89C8-E2D38D30B586}"/>
              </a:ext>
            </a:extLst>
          </p:cNvPr>
          <p:cNvPicPr>
            <a:picLocks noChangeAspect="1"/>
          </p:cNvPicPr>
          <p:nvPr/>
        </p:nvPicPr>
        <p:blipFill>
          <a:blip r:embed="rId5"/>
          <a:stretch>
            <a:fillRect/>
          </a:stretch>
        </p:blipFill>
        <p:spPr>
          <a:xfrm>
            <a:off x="1097280" y="2324003"/>
            <a:ext cx="5442333" cy="655504"/>
          </a:xfrm>
          <a:prstGeom prst="rect">
            <a:avLst/>
          </a:prstGeom>
        </p:spPr>
      </p:pic>
      <p:pic>
        <p:nvPicPr>
          <p:cNvPr id="19" name="תמונה 18">
            <a:extLst>
              <a:ext uri="{FF2B5EF4-FFF2-40B4-BE49-F238E27FC236}">
                <a16:creationId xmlns:a16="http://schemas.microsoft.com/office/drawing/2014/main" id="{9003F18E-A274-4326-BADD-F9D5F981988C}"/>
              </a:ext>
            </a:extLst>
          </p:cNvPr>
          <p:cNvPicPr>
            <a:picLocks noChangeAspect="1"/>
          </p:cNvPicPr>
          <p:nvPr/>
        </p:nvPicPr>
        <p:blipFill rotWithShape="1">
          <a:blip r:embed="rId6"/>
          <a:srcRect r="69259" b="5555"/>
          <a:stretch/>
        </p:blipFill>
        <p:spPr>
          <a:xfrm>
            <a:off x="1097280" y="3444591"/>
            <a:ext cx="2472271" cy="655504"/>
          </a:xfrm>
          <a:prstGeom prst="rect">
            <a:avLst/>
          </a:prstGeom>
        </p:spPr>
      </p:pic>
      <p:pic>
        <p:nvPicPr>
          <p:cNvPr id="8" name="תמונה 7">
            <a:extLst>
              <a:ext uri="{FF2B5EF4-FFF2-40B4-BE49-F238E27FC236}">
                <a16:creationId xmlns:a16="http://schemas.microsoft.com/office/drawing/2014/main" id="{EFF1A84F-62D2-4BA8-B3FB-73E7CE144043}"/>
              </a:ext>
            </a:extLst>
          </p:cNvPr>
          <p:cNvPicPr>
            <a:picLocks noChangeAspect="1"/>
          </p:cNvPicPr>
          <p:nvPr/>
        </p:nvPicPr>
        <p:blipFill>
          <a:blip r:embed="rId7"/>
          <a:stretch>
            <a:fillRect/>
          </a:stretch>
        </p:blipFill>
        <p:spPr>
          <a:xfrm>
            <a:off x="3492983" y="3379414"/>
            <a:ext cx="6093259" cy="791392"/>
          </a:xfrm>
          <a:prstGeom prst="rect">
            <a:avLst/>
          </a:prstGeom>
        </p:spPr>
      </p:pic>
      <p:sp>
        <p:nvSpPr>
          <p:cNvPr id="23" name="סוגר מסולסל ימני 22">
            <a:extLst>
              <a:ext uri="{FF2B5EF4-FFF2-40B4-BE49-F238E27FC236}">
                <a16:creationId xmlns:a16="http://schemas.microsoft.com/office/drawing/2014/main" id="{69D0E5D1-1EF6-46AF-AD07-5C4D04F35314}"/>
              </a:ext>
            </a:extLst>
          </p:cNvPr>
          <p:cNvSpPr/>
          <p:nvPr/>
        </p:nvSpPr>
        <p:spPr>
          <a:xfrm rot="5400000">
            <a:off x="5216050" y="3191770"/>
            <a:ext cx="280028" cy="182716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סוגר מסולסל ימני 23">
            <a:extLst>
              <a:ext uri="{FF2B5EF4-FFF2-40B4-BE49-F238E27FC236}">
                <a16:creationId xmlns:a16="http://schemas.microsoft.com/office/drawing/2014/main" id="{23B30A03-B742-41CD-9AB9-ABAD511549EA}"/>
              </a:ext>
            </a:extLst>
          </p:cNvPr>
          <p:cNvSpPr/>
          <p:nvPr/>
        </p:nvSpPr>
        <p:spPr>
          <a:xfrm rot="5400000">
            <a:off x="7455392" y="3194063"/>
            <a:ext cx="280028" cy="182716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5" name="תיבת טקסט 24">
            <a:extLst>
              <a:ext uri="{FF2B5EF4-FFF2-40B4-BE49-F238E27FC236}">
                <a16:creationId xmlns:a16="http://schemas.microsoft.com/office/drawing/2014/main" id="{03518A59-B79B-4535-A780-1B83E19E6082}"/>
              </a:ext>
            </a:extLst>
          </p:cNvPr>
          <p:cNvSpPr txBox="1"/>
          <p:nvPr/>
        </p:nvSpPr>
        <p:spPr>
          <a:xfrm>
            <a:off x="4128963" y="4228902"/>
            <a:ext cx="2239342" cy="369332"/>
          </a:xfrm>
          <a:prstGeom prst="rect">
            <a:avLst/>
          </a:prstGeom>
          <a:noFill/>
        </p:spPr>
        <p:txBody>
          <a:bodyPr wrap="square" rtlCol="1">
            <a:spAutoFit/>
          </a:bodyPr>
          <a:lstStyle/>
          <a:p>
            <a:r>
              <a:rPr lang="en-US" dirty="0">
                <a:solidFill>
                  <a:srgbClr val="FF0000"/>
                </a:solidFill>
              </a:rPr>
              <a:t>Observation model</a:t>
            </a:r>
            <a:endParaRPr lang="he-IL" dirty="0">
              <a:solidFill>
                <a:srgbClr val="FF0000"/>
              </a:solidFill>
            </a:endParaRPr>
          </a:p>
        </p:txBody>
      </p:sp>
      <p:sp>
        <p:nvSpPr>
          <p:cNvPr id="26" name="תיבת טקסט 25">
            <a:extLst>
              <a:ext uri="{FF2B5EF4-FFF2-40B4-BE49-F238E27FC236}">
                <a16:creationId xmlns:a16="http://schemas.microsoft.com/office/drawing/2014/main" id="{709703C5-27A7-42EC-B34E-D0EA536FF134}"/>
              </a:ext>
            </a:extLst>
          </p:cNvPr>
          <p:cNvSpPr txBox="1"/>
          <p:nvPr/>
        </p:nvSpPr>
        <p:spPr>
          <a:xfrm>
            <a:off x="6475735" y="4278841"/>
            <a:ext cx="2239342" cy="369332"/>
          </a:xfrm>
          <a:prstGeom prst="rect">
            <a:avLst/>
          </a:prstGeom>
          <a:noFill/>
        </p:spPr>
        <p:txBody>
          <a:bodyPr wrap="square" rtlCol="1">
            <a:spAutoFit/>
          </a:bodyPr>
          <a:lstStyle/>
          <a:p>
            <a:pPr algn="ctr"/>
            <a:r>
              <a:rPr lang="en-US" dirty="0">
                <a:solidFill>
                  <a:srgbClr val="FF0000"/>
                </a:solidFill>
              </a:rPr>
              <a:t>?</a:t>
            </a:r>
            <a:endParaRPr lang="he-IL" dirty="0">
              <a:solidFill>
                <a:srgbClr val="FF0000"/>
              </a:solidFill>
            </a:endParaRPr>
          </a:p>
        </p:txBody>
      </p:sp>
    </p:spTree>
    <p:extLst>
      <p:ext uri="{BB962C8B-B14F-4D97-AF65-F5344CB8AC3E}">
        <p14:creationId xmlns:p14="http://schemas.microsoft.com/office/powerpoint/2010/main" val="385954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Approach</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Future measurement generated given a map distribution</a:t>
            </a:r>
          </a:p>
          <a:p>
            <a:pPr marL="0" indent="0" algn="l" rtl="0">
              <a:buNone/>
            </a:pPr>
            <a:endParaRPr lang="en-US" sz="2800" dirty="0"/>
          </a:p>
          <a:p>
            <a:pPr marL="0" indent="0" algn="l" rtl="0">
              <a:buNone/>
            </a:pPr>
            <a:endParaRPr lang="en-US" sz="2800" dirty="0"/>
          </a:p>
          <a:p>
            <a:pPr algn="l" rtl="0">
              <a:buFont typeface="Wingdings" panose="05000000000000000000" pitchFamily="2" charset="2"/>
              <a:buChar char="§"/>
            </a:pPr>
            <a:r>
              <a:rPr lang="en-US" sz="2800" dirty="0"/>
              <a:t> Experience-based prediction of map distribution</a:t>
            </a:r>
          </a:p>
          <a:p>
            <a:pPr algn="l" rtl="0">
              <a:buFont typeface="Wingdings" panose="05000000000000000000" pitchFamily="2" charset="2"/>
              <a:buChar char="§"/>
            </a:pPr>
            <a:endParaRPr lang="en-US" sz="2800"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7DE8B401-9901-4EE1-8557-F167A75B6A18}"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15</a:t>
            </a:fld>
            <a:endParaRPr lang="he-IL" sz="1400"/>
          </a:p>
        </p:txBody>
      </p:sp>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D09749EC-D5E7-485F-A96C-ACCB67511D92}"/>
                  </a:ext>
                </a:extLst>
              </p:cNvPr>
              <p:cNvSpPr txBox="1"/>
              <p:nvPr/>
            </p:nvSpPr>
            <p:spPr>
              <a:xfrm>
                <a:off x="8602820" y="4076006"/>
                <a:ext cx="3962197" cy="2308324"/>
              </a:xfrm>
              <a:prstGeom prst="rect">
                <a:avLst/>
              </a:prstGeom>
              <a:noFill/>
            </p:spPr>
            <p:txBody>
              <a:bodyPr wrap="square" rtlCol="1">
                <a:spAutoFit/>
              </a:bodyPr>
              <a:lstStyle/>
              <a:p>
                <a:pPr algn="l" rtl="0"/>
                <a:r>
                  <a:rPr lang="en-US" b="1" i="1" dirty="0">
                    <a:latin typeface="Cambria Math" panose="02040503050406030204" pitchFamily="18" charset="0"/>
                  </a:rPr>
                  <a:t>Notations:</a:t>
                </a:r>
              </a:p>
              <a:p>
                <a:pPr algn="l" rtl="0"/>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𝑘</m:t>
                        </m:r>
                      </m:sub>
                    </m:sSub>
                  </m:oMath>
                </a14:m>
                <a:r>
                  <a:rPr lang="en-US" dirty="0"/>
                  <a:t> - robot states until current time</a:t>
                </a:r>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oMath>
                </a14:m>
                <a:r>
                  <a:rPr lang="en-US" dirty="0"/>
                  <a:t> - the map observed up to time </a:t>
                </a:r>
                <a14:m>
                  <m:oMath xmlns:m="http://schemas.openxmlformats.org/officeDocument/2006/math">
                    <m:r>
                      <a:rPr lang="en-US" b="0" i="1" smtClean="0">
                        <a:latin typeface="Cambria Math" panose="02040503050406030204" pitchFamily="18" charset="0"/>
                      </a:rPr>
                      <m:t>𝑘</m:t>
                    </m:r>
                  </m:oMath>
                </a14:m>
                <a:endParaRPr lang="en-US" b="0" dirty="0"/>
              </a:p>
              <a:p>
                <a:pPr algn="l" rtl="0"/>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oMath>
                </a14:m>
                <a:r>
                  <a:rPr lang="en-US" dirty="0"/>
                  <a:t> - sub map around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b="0"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 measurements up to time </a:t>
                </a:r>
                <a14:m>
                  <m:oMath xmlns:m="http://schemas.openxmlformats.org/officeDocument/2006/math">
                    <m:r>
                      <a:rPr lang="en-US" b="0" i="1" smtClean="0">
                        <a:latin typeface="Cambria Math" panose="02040503050406030204" pitchFamily="18" charset="0"/>
                      </a:rPr>
                      <m:t>𝑘</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 actions up to time </a:t>
                </a:r>
                <a14:m>
                  <m:oMath xmlns:m="http://schemas.openxmlformats.org/officeDocument/2006/math">
                    <m:r>
                      <a:rPr lang="en-US" b="0" i="1" smtClean="0">
                        <a:latin typeface="Cambria Math" panose="02040503050406030204" pitchFamily="18" charset="0"/>
                      </a:rPr>
                      <m:t>𝑘</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 history</a:t>
                </a:r>
              </a:p>
              <a:p>
                <a:pPr algn="l" rtl="0"/>
                <a14:m>
                  <m:oMath xmlns:m="http://schemas.openxmlformats.org/officeDocument/2006/math">
                    <m:r>
                      <a:rPr lang="en-US" i="1" dirty="0" smtClean="0">
                        <a:latin typeface="Cambria Math" panose="02040503050406030204" pitchFamily="18" charset="0"/>
                      </a:rPr>
                      <m:t>𝐷</m:t>
                    </m:r>
                  </m:oMath>
                </a14:m>
                <a:r>
                  <a:rPr lang="en-US" dirty="0"/>
                  <a:t> - experience</a:t>
                </a:r>
              </a:p>
            </p:txBody>
          </p:sp>
        </mc:Choice>
        <mc:Fallback xmlns="">
          <p:sp>
            <p:nvSpPr>
              <p:cNvPr id="16" name="תיבת טקסט 15">
                <a:extLst>
                  <a:ext uri="{FF2B5EF4-FFF2-40B4-BE49-F238E27FC236}">
                    <a16:creationId xmlns:a16="http://schemas.microsoft.com/office/drawing/2014/main" id="{D09749EC-D5E7-485F-A96C-ACCB67511D92}"/>
                  </a:ext>
                </a:extLst>
              </p:cNvPr>
              <p:cNvSpPr txBox="1">
                <a:spLocks noRot="1" noChangeAspect="1" noMove="1" noResize="1" noEditPoints="1" noAdjustHandles="1" noChangeArrowheads="1" noChangeShapeType="1" noTextEdit="1"/>
              </p:cNvSpPr>
              <p:nvPr/>
            </p:nvSpPr>
            <p:spPr>
              <a:xfrm>
                <a:off x="8602820" y="4076006"/>
                <a:ext cx="3962197" cy="2308324"/>
              </a:xfrm>
              <a:prstGeom prst="rect">
                <a:avLst/>
              </a:prstGeom>
              <a:blipFill>
                <a:blip r:embed="rId4"/>
                <a:stretch>
                  <a:fillRect l="-1231" t="-1852" b="-3439"/>
                </a:stretch>
              </a:blipFill>
            </p:spPr>
            <p:txBody>
              <a:bodyPr/>
              <a:lstStyle/>
              <a:p>
                <a:r>
                  <a:rPr lang="he-IL">
                    <a:noFill/>
                  </a:rPr>
                  <a:t> </a:t>
                </a:r>
              </a:p>
            </p:txBody>
          </p:sp>
        </mc:Fallback>
      </mc:AlternateContent>
      <p:pic>
        <p:nvPicPr>
          <p:cNvPr id="19" name="תמונה 18">
            <a:extLst>
              <a:ext uri="{FF2B5EF4-FFF2-40B4-BE49-F238E27FC236}">
                <a16:creationId xmlns:a16="http://schemas.microsoft.com/office/drawing/2014/main" id="{9003F18E-A274-4326-BADD-F9D5F981988C}"/>
              </a:ext>
            </a:extLst>
          </p:cNvPr>
          <p:cNvPicPr>
            <a:picLocks noChangeAspect="1"/>
          </p:cNvPicPr>
          <p:nvPr/>
        </p:nvPicPr>
        <p:blipFill rotWithShape="1">
          <a:blip r:embed="rId5"/>
          <a:srcRect r="69259" b="5555"/>
          <a:stretch/>
        </p:blipFill>
        <p:spPr>
          <a:xfrm>
            <a:off x="1036320" y="2357988"/>
            <a:ext cx="2472271" cy="655504"/>
          </a:xfrm>
          <a:prstGeom prst="rect">
            <a:avLst/>
          </a:prstGeom>
        </p:spPr>
      </p:pic>
      <p:pic>
        <p:nvPicPr>
          <p:cNvPr id="20" name="תמונה 19">
            <a:extLst>
              <a:ext uri="{FF2B5EF4-FFF2-40B4-BE49-F238E27FC236}">
                <a16:creationId xmlns:a16="http://schemas.microsoft.com/office/drawing/2014/main" id="{EA6D729E-BE65-4A54-8261-56A3824ED43D}"/>
              </a:ext>
            </a:extLst>
          </p:cNvPr>
          <p:cNvPicPr>
            <a:picLocks noChangeAspect="1"/>
          </p:cNvPicPr>
          <p:nvPr/>
        </p:nvPicPr>
        <p:blipFill>
          <a:blip r:embed="rId6"/>
          <a:stretch>
            <a:fillRect/>
          </a:stretch>
        </p:blipFill>
        <p:spPr>
          <a:xfrm>
            <a:off x="1147380" y="4293919"/>
            <a:ext cx="5077609" cy="453932"/>
          </a:xfrm>
          <a:prstGeom prst="rect">
            <a:avLst/>
          </a:prstGeom>
        </p:spPr>
      </p:pic>
      <p:pic>
        <p:nvPicPr>
          <p:cNvPr id="21" name="תמונה 20">
            <a:extLst>
              <a:ext uri="{FF2B5EF4-FFF2-40B4-BE49-F238E27FC236}">
                <a16:creationId xmlns:a16="http://schemas.microsoft.com/office/drawing/2014/main" id="{6DE078B0-E0B6-4B99-94B1-9FCC962CEA24}"/>
              </a:ext>
            </a:extLst>
          </p:cNvPr>
          <p:cNvPicPr>
            <a:picLocks noChangeAspect="1"/>
          </p:cNvPicPr>
          <p:nvPr/>
        </p:nvPicPr>
        <p:blipFill rotWithShape="1">
          <a:blip r:embed="rId7"/>
          <a:srcRect l="46945" t="-6421"/>
          <a:stretch/>
        </p:blipFill>
        <p:spPr>
          <a:xfrm>
            <a:off x="1097280" y="4796488"/>
            <a:ext cx="2816242" cy="453932"/>
          </a:xfrm>
          <a:prstGeom prst="rect">
            <a:avLst/>
          </a:prstGeom>
        </p:spPr>
      </p:pic>
      <p:pic>
        <p:nvPicPr>
          <p:cNvPr id="8" name="תמונה 7">
            <a:extLst>
              <a:ext uri="{FF2B5EF4-FFF2-40B4-BE49-F238E27FC236}">
                <a16:creationId xmlns:a16="http://schemas.microsoft.com/office/drawing/2014/main" id="{EFF1A84F-62D2-4BA8-B3FB-73E7CE144043}"/>
              </a:ext>
            </a:extLst>
          </p:cNvPr>
          <p:cNvPicPr>
            <a:picLocks noChangeAspect="1"/>
          </p:cNvPicPr>
          <p:nvPr/>
        </p:nvPicPr>
        <p:blipFill>
          <a:blip r:embed="rId8"/>
          <a:stretch>
            <a:fillRect/>
          </a:stretch>
        </p:blipFill>
        <p:spPr>
          <a:xfrm>
            <a:off x="3508591" y="2300167"/>
            <a:ext cx="6093259" cy="791392"/>
          </a:xfrm>
          <a:prstGeom prst="rect">
            <a:avLst/>
          </a:prstGeom>
        </p:spPr>
      </p:pic>
      <p:sp>
        <p:nvSpPr>
          <p:cNvPr id="7" name="סוגר מסולסל ימני 6">
            <a:extLst>
              <a:ext uri="{FF2B5EF4-FFF2-40B4-BE49-F238E27FC236}">
                <a16:creationId xmlns:a16="http://schemas.microsoft.com/office/drawing/2014/main" id="{2D2F6413-50DE-45EA-8872-6DE665165414}"/>
              </a:ext>
            </a:extLst>
          </p:cNvPr>
          <p:cNvSpPr/>
          <p:nvPr/>
        </p:nvSpPr>
        <p:spPr>
          <a:xfrm rot="5400000">
            <a:off x="5309881" y="2127379"/>
            <a:ext cx="280028" cy="182716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4" name="סוגר מסולסל ימני 13">
            <a:extLst>
              <a:ext uri="{FF2B5EF4-FFF2-40B4-BE49-F238E27FC236}">
                <a16:creationId xmlns:a16="http://schemas.microsoft.com/office/drawing/2014/main" id="{56B05355-30B7-4733-ADA4-A32C32E3411D}"/>
              </a:ext>
            </a:extLst>
          </p:cNvPr>
          <p:cNvSpPr/>
          <p:nvPr/>
        </p:nvSpPr>
        <p:spPr>
          <a:xfrm rot="5400000">
            <a:off x="7549223" y="2129672"/>
            <a:ext cx="280028" cy="182716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9" name="תיבת טקסט 8">
            <a:extLst>
              <a:ext uri="{FF2B5EF4-FFF2-40B4-BE49-F238E27FC236}">
                <a16:creationId xmlns:a16="http://schemas.microsoft.com/office/drawing/2014/main" id="{AC7380A8-AB33-4B4A-B7BF-F061EB4FBE73}"/>
              </a:ext>
            </a:extLst>
          </p:cNvPr>
          <p:cNvSpPr txBox="1"/>
          <p:nvPr/>
        </p:nvSpPr>
        <p:spPr>
          <a:xfrm>
            <a:off x="4222794" y="3164511"/>
            <a:ext cx="2239342" cy="369332"/>
          </a:xfrm>
          <a:prstGeom prst="rect">
            <a:avLst/>
          </a:prstGeom>
          <a:noFill/>
        </p:spPr>
        <p:txBody>
          <a:bodyPr wrap="square" rtlCol="1">
            <a:spAutoFit/>
          </a:bodyPr>
          <a:lstStyle/>
          <a:p>
            <a:r>
              <a:rPr lang="en-US" dirty="0">
                <a:solidFill>
                  <a:srgbClr val="FF0000"/>
                </a:solidFill>
              </a:rPr>
              <a:t>Observation model</a:t>
            </a:r>
            <a:endParaRPr lang="he-IL" dirty="0">
              <a:solidFill>
                <a:srgbClr val="FF0000"/>
              </a:solidFill>
            </a:endParaRPr>
          </a:p>
        </p:txBody>
      </p:sp>
      <p:sp>
        <p:nvSpPr>
          <p:cNvPr id="17" name="תיבת טקסט 16">
            <a:extLst>
              <a:ext uri="{FF2B5EF4-FFF2-40B4-BE49-F238E27FC236}">
                <a16:creationId xmlns:a16="http://schemas.microsoft.com/office/drawing/2014/main" id="{4313E560-30E5-4C96-BB6A-2431F3E33031}"/>
              </a:ext>
            </a:extLst>
          </p:cNvPr>
          <p:cNvSpPr txBox="1"/>
          <p:nvPr/>
        </p:nvSpPr>
        <p:spPr>
          <a:xfrm>
            <a:off x="6569566" y="3214450"/>
            <a:ext cx="2239342" cy="369332"/>
          </a:xfrm>
          <a:prstGeom prst="rect">
            <a:avLst/>
          </a:prstGeom>
          <a:noFill/>
        </p:spPr>
        <p:txBody>
          <a:bodyPr wrap="square" rtlCol="1">
            <a:spAutoFit/>
          </a:bodyPr>
          <a:lstStyle/>
          <a:p>
            <a:pPr algn="ctr"/>
            <a:r>
              <a:rPr lang="en-US" dirty="0">
                <a:solidFill>
                  <a:srgbClr val="FF0000"/>
                </a:solidFill>
              </a:rPr>
              <a:t>?</a:t>
            </a:r>
            <a:endParaRPr lang="he-IL" dirty="0">
              <a:solidFill>
                <a:srgbClr val="FF0000"/>
              </a:solidFill>
            </a:endParaRPr>
          </a:p>
        </p:txBody>
      </p:sp>
    </p:spTree>
    <p:extLst>
      <p:ext uri="{BB962C8B-B14F-4D97-AF65-F5344CB8AC3E}">
        <p14:creationId xmlns:p14="http://schemas.microsoft.com/office/powerpoint/2010/main" val="138176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Approach – Map Prediction</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Purpose – learn the future map distribution offline</a:t>
            </a:r>
          </a:p>
          <a:p>
            <a:pPr algn="l" rtl="0">
              <a:buFont typeface="Wingdings" panose="05000000000000000000" pitchFamily="2" charset="2"/>
              <a:buChar char="§"/>
            </a:pPr>
            <a:endParaRPr lang="en-US" sz="2800" dirty="0"/>
          </a:p>
          <a:p>
            <a:pPr algn="l" rtl="0">
              <a:buFont typeface="Wingdings" panose="05000000000000000000" pitchFamily="2" charset="2"/>
              <a:buChar char="§"/>
            </a:pPr>
            <a:r>
              <a:rPr lang="en-US" sz="2800" dirty="0"/>
              <a:t>Data Set - floor plans (KTH)</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51D2790A-69AF-4EF7-A31D-02103699A85A}"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16</a:t>
            </a:fld>
            <a:endParaRPr lang="he-IL" sz="1400"/>
          </a:p>
        </p:txBody>
      </p:sp>
      <p:pic>
        <p:nvPicPr>
          <p:cNvPr id="9" name="תמונה 8">
            <a:extLst>
              <a:ext uri="{FF2B5EF4-FFF2-40B4-BE49-F238E27FC236}">
                <a16:creationId xmlns:a16="http://schemas.microsoft.com/office/drawing/2014/main" id="{E4F2C63C-3EA9-4DCE-8CF3-73444A6D2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47" y="3835715"/>
            <a:ext cx="3283249" cy="2318900"/>
          </a:xfrm>
          <a:prstGeom prst="rect">
            <a:avLst/>
          </a:prstGeom>
        </p:spPr>
      </p:pic>
      <p:sp>
        <p:nvSpPr>
          <p:cNvPr id="10" name="חץ: ימינה 9">
            <a:extLst>
              <a:ext uri="{FF2B5EF4-FFF2-40B4-BE49-F238E27FC236}">
                <a16:creationId xmlns:a16="http://schemas.microsoft.com/office/drawing/2014/main" id="{7689BB03-3937-4F0C-A060-241B2257F986}"/>
              </a:ext>
            </a:extLst>
          </p:cNvPr>
          <p:cNvSpPr/>
          <p:nvPr/>
        </p:nvSpPr>
        <p:spPr>
          <a:xfrm>
            <a:off x="4033996" y="4891388"/>
            <a:ext cx="421120" cy="249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a:extLst>
              <a:ext uri="{FF2B5EF4-FFF2-40B4-BE49-F238E27FC236}">
                <a16:creationId xmlns:a16="http://schemas.microsoft.com/office/drawing/2014/main" id="{FCC271B0-9306-4CCF-86F0-FFAA1202B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340" y="4389015"/>
            <a:ext cx="3641499" cy="1231950"/>
          </a:xfrm>
          <a:prstGeom prst="rect">
            <a:avLst/>
          </a:prstGeom>
        </p:spPr>
      </p:pic>
      <p:pic>
        <p:nvPicPr>
          <p:cNvPr id="14" name="תמונה 13">
            <a:extLst>
              <a:ext uri="{FF2B5EF4-FFF2-40B4-BE49-F238E27FC236}">
                <a16:creationId xmlns:a16="http://schemas.microsoft.com/office/drawing/2014/main" id="{84DE6E3B-59CC-4701-83B4-2A87FB627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4179" y="4639064"/>
            <a:ext cx="616404" cy="616404"/>
          </a:xfrm>
          <a:prstGeom prst="rect">
            <a:avLst/>
          </a:prstGeom>
        </p:spPr>
      </p:pic>
      <p:pic>
        <p:nvPicPr>
          <p:cNvPr id="17" name="תמונה 16">
            <a:extLst>
              <a:ext uri="{FF2B5EF4-FFF2-40B4-BE49-F238E27FC236}">
                <a16:creationId xmlns:a16="http://schemas.microsoft.com/office/drawing/2014/main" id="{A7F5148B-1E9C-4EA3-806B-DBF09387A0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3807" y="4639064"/>
            <a:ext cx="616403" cy="616403"/>
          </a:xfrm>
          <a:prstGeom prst="rect">
            <a:avLst/>
          </a:prstGeom>
        </p:spPr>
      </p:pic>
      <p:sp>
        <p:nvSpPr>
          <p:cNvPr id="18" name="חץ: ימינה 17">
            <a:extLst>
              <a:ext uri="{FF2B5EF4-FFF2-40B4-BE49-F238E27FC236}">
                <a16:creationId xmlns:a16="http://schemas.microsoft.com/office/drawing/2014/main" id="{8514112C-53BD-4954-BDEA-0D6ABF094946}"/>
              </a:ext>
            </a:extLst>
          </p:cNvPr>
          <p:cNvSpPr/>
          <p:nvPr/>
        </p:nvSpPr>
        <p:spPr>
          <a:xfrm>
            <a:off x="8660421" y="4870218"/>
            <a:ext cx="421120" cy="249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F6772082-421C-4257-AF49-D3D9342D55BC}"/>
              </a:ext>
            </a:extLst>
          </p:cNvPr>
          <p:cNvPicPr>
            <a:picLocks noChangeAspect="1"/>
          </p:cNvPicPr>
          <p:nvPr/>
        </p:nvPicPr>
        <p:blipFill>
          <a:blip r:embed="rId7"/>
          <a:stretch>
            <a:fillRect/>
          </a:stretch>
        </p:blipFill>
        <p:spPr>
          <a:xfrm>
            <a:off x="1206007" y="2344965"/>
            <a:ext cx="1674564" cy="495759"/>
          </a:xfrm>
          <a:prstGeom prst="rect">
            <a:avLst/>
          </a:prstGeom>
        </p:spPr>
      </p:pic>
      <p:pic>
        <p:nvPicPr>
          <p:cNvPr id="8" name="תמונה 7">
            <a:extLst>
              <a:ext uri="{FF2B5EF4-FFF2-40B4-BE49-F238E27FC236}">
                <a16:creationId xmlns:a16="http://schemas.microsoft.com/office/drawing/2014/main" id="{AFB3CF83-B250-40CC-BFFB-D0E992F77FF9}"/>
              </a:ext>
            </a:extLst>
          </p:cNvPr>
          <p:cNvPicPr>
            <a:picLocks noChangeAspect="1"/>
          </p:cNvPicPr>
          <p:nvPr/>
        </p:nvPicPr>
        <p:blipFill>
          <a:blip r:embed="rId8"/>
          <a:stretch>
            <a:fillRect/>
          </a:stretch>
        </p:blipFill>
        <p:spPr>
          <a:xfrm>
            <a:off x="11155680" y="4074580"/>
            <a:ext cx="396607" cy="429658"/>
          </a:xfrm>
          <a:prstGeom prst="rect">
            <a:avLst/>
          </a:prstGeom>
        </p:spPr>
      </p:pic>
      <p:pic>
        <p:nvPicPr>
          <p:cNvPr id="16" name="תמונה 15">
            <a:extLst>
              <a:ext uri="{FF2B5EF4-FFF2-40B4-BE49-F238E27FC236}">
                <a16:creationId xmlns:a16="http://schemas.microsoft.com/office/drawing/2014/main" id="{B51A6B5B-8210-487B-9DB0-1E23E97A1382}"/>
              </a:ext>
            </a:extLst>
          </p:cNvPr>
          <p:cNvPicPr>
            <a:picLocks noChangeAspect="1"/>
          </p:cNvPicPr>
          <p:nvPr/>
        </p:nvPicPr>
        <p:blipFill rotWithShape="1">
          <a:blip r:embed="rId8"/>
          <a:srcRect l="1" r="35231"/>
          <a:stretch/>
        </p:blipFill>
        <p:spPr>
          <a:xfrm>
            <a:off x="9564456" y="4101032"/>
            <a:ext cx="256877" cy="429658"/>
          </a:xfrm>
          <a:prstGeom prst="rect">
            <a:avLst/>
          </a:prstGeom>
        </p:spPr>
      </p:pic>
      <p:pic>
        <p:nvPicPr>
          <p:cNvPr id="19" name="תמונה 18">
            <a:extLst>
              <a:ext uri="{FF2B5EF4-FFF2-40B4-BE49-F238E27FC236}">
                <a16:creationId xmlns:a16="http://schemas.microsoft.com/office/drawing/2014/main" id="{A3A4CF39-32B3-4377-A6CE-F5D9B77627BA}"/>
              </a:ext>
            </a:extLst>
          </p:cNvPr>
          <p:cNvPicPr>
            <a:picLocks noChangeAspect="1"/>
          </p:cNvPicPr>
          <p:nvPr/>
        </p:nvPicPr>
        <p:blipFill rotWithShape="1">
          <a:blip r:embed="rId7"/>
          <a:srcRect l="73978" t="13333" r="10682" b="5776"/>
          <a:stretch/>
        </p:blipFill>
        <p:spPr>
          <a:xfrm>
            <a:off x="10367326" y="4129668"/>
            <a:ext cx="256877" cy="401022"/>
          </a:xfrm>
          <a:prstGeom prst="rect">
            <a:avLst/>
          </a:prstGeom>
        </p:spPr>
      </p:pic>
      <p:sp>
        <p:nvSpPr>
          <p:cNvPr id="11" name="תיבת טקסט 10">
            <a:extLst>
              <a:ext uri="{FF2B5EF4-FFF2-40B4-BE49-F238E27FC236}">
                <a16:creationId xmlns:a16="http://schemas.microsoft.com/office/drawing/2014/main" id="{93178FD8-ABF1-4889-A118-47E3C43119BA}"/>
              </a:ext>
            </a:extLst>
          </p:cNvPr>
          <p:cNvSpPr txBox="1"/>
          <p:nvPr/>
        </p:nvSpPr>
        <p:spPr>
          <a:xfrm>
            <a:off x="9900458" y="4706722"/>
            <a:ext cx="1027186" cy="369332"/>
          </a:xfrm>
          <a:prstGeom prst="rect">
            <a:avLst/>
          </a:prstGeom>
          <a:noFill/>
        </p:spPr>
        <p:txBody>
          <a:bodyPr wrap="square" rtlCol="1">
            <a:spAutoFit/>
          </a:bodyPr>
          <a:lstStyle/>
          <a:p>
            <a:r>
              <a:rPr lang="en-US" dirty="0"/>
              <a:t>1m Left</a:t>
            </a:r>
            <a:endParaRPr lang="he-IL" dirty="0"/>
          </a:p>
        </p:txBody>
      </p:sp>
      <p:pic>
        <p:nvPicPr>
          <p:cNvPr id="20" name="תמונה 19">
            <a:extLst>
              <a:ext uri="{FF2B5EF4-FFF2-40B4-BE49-F238E27FC236}">
                <a16:creationId xmlns:a16="http://schemas.microsoft.com/office/drawing/2014/main" id="{50515007-D9EC-4D18-A19F-9349F848097E}"/>
              </a:ext>
            </a:extLst>
          </p:cNvPr>
          <p:cNvPicPr>
            <a:picLocks noChangeAspect="1"/>
          </p:cNvPicPr>
          <p:nvPr/>
        </p:nvPicPr>
        <p:blipFill>
          <a:blip r:embed="rId9"/>
          <a:stretch>
            <a:fillRect/>
          </a:stretch>
        </p:blipFill>
        <p:spPr>
          <a:xfrm>
            <a:off x="1206007" y="3429000"/>
            <a:ext cx="1963082" cy="396274"/>
          </a:xfrm>
          <a:prstGeom prst="rect">
            <a:avLst/>
          </a:prstGeom>
        </p:spPr>
      </p:pic>
    </p:spTree>
    <p:extLst>
      <p:ext uri="{BB962C8B-B14F-4D97-AF65-F5344CB8AC3E}">
        <p14:creationId xmlns:p14="http://schemas.microsoft.com/office/powerpoint/2010/main" val="22510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Approach – Map Prediction</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CVAE architecture</a:t>
            </a:r>
          </a:p>
          <a:p>
            <a:pPr algn="l" rtl="0">
              <a:buFont typeface="Wingdings" panose="05000000000000000000" pitchFamily="2" charset="2"/>
              <a:buChar char="§"/>
            </a:pPr>
            <a:r>
              <a:rPr lang="en-US" sz="2800" dirty="0"/>
              <a:t> Encoder</a:t>
            </a:r>
          </a:p>
          <a:p>
            <a:pPr algn="l" rtl="0">
              <a:buFont typeface="Wingdings" panose="05000000000000000000" pitchFamily="2" charset="2"/>
              <a:buChar char="§"/>
            </a:pPr>
            <a:endParaRPr lang="en-US" sz="2800" dirty="0"/>
          </a:p>
          <a:p>
            <a:pPr algn="l" rtl="0">
              <a:buFont typeface="Wingdings" panose="05000000000000000000" pitchFamily="2" charset="2"/>
              <a:buChar char="§"/>
            </a:pPr>
            <a:r>
              <a:rPr lang="en-US" sz="2800" dirty="0"/>
              <a:t> Decoder</a:t>
            </a:r>
          </a:p>
          <a:p>
            <a:pPr algn="l" rtl="0">
              <a:buFont typeface="Wingdings" panose="05000000000000000000" pitchFamily="2" charset="2"/>
              <a:buChar char="§"/>
            </a:pPr>
            <a:endParaRPr lang="en-US" sz="2800" dirty="0"/>
          </a:p>
          <a:p>
            <a:pPr algn="l" rtl="0">
              <a:buFont typeface="Wingdings" panose="05000000000000000000" pitchFamily="2" charset="2"/>
              <a:buChar char="§"/>
            </a:pPr>
            <a:r>
              <a:rPr lang="en-US" sz="2800" dirty="0"/>
              <a:t> Loss function</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BE6A1998-BA4E-4352-8525-4B73E538E9B8}"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17</a:t>
            </a:fld>
            <a:endParaRPr lang="he-IL" sz="1400"/>
          </a:p>
        </p:txBody>
      </p:sp>
      <p:pic>
        <p:nvPicPr>
          <p:cNvPr id="8" name="תמונה 7" descr="תמונה שמכילה טקסט, מפה&#10;&#10;התיאור נוצר באופן אוטומטי">
            <a:extLst>
              <a:ext uri="{FF2B5EF4-FFF2-40B4-BE49-F238E27FC236}">
                <a16:creationId xmlns:a16="http://schemas.microsoft.com/office/drawing/2014/main" id="{A4D2D2C2-0399-46B9-A531-CDF7D02E4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506" y="1971940"/>
            <a:ext cx="3816176" cy="3770947"/>
          </a:xfrm>
          <a:prstGeom prst="rect">
            <a:avLst/>
          </a:prstGeom>
        </p:spPr>
      </p:pic>
      <p:pic>
        <p:nvPicPr>
          <p:cNvPr id="7" name="תמונה 6">
            <a:extLst>
              <a:ext uri="{FF2B5EF4-FFF2-40B4-BE49-F238E27FC236}">
                <a16:creationId xmlns:a16="http://schemas.microsoft.com/office/drawing/2014/main" id="{8B626AFF-6F15-43A0-B224-6591CB8AFCD6}"/>
              </a:ext>
            </a:extLst>
          </p:cNvPr>
          <p:cNvPicPr>
            <a:picLocks noChangeAspect="1"/>
          </p:cNvPicPr>
          <p:nvPr/>
        </p:nvPicPr>
        <p:blipFill>
          <a:blip r:embed="rId4"/>
          <a:stretch>
            <a:fillRect/>
          </a:stretch>
        </p:blipFill>
        <p:spPr>
          <a:xfrm>
            <a:off x="1323011" y="4161677"/>
            <a:ext cx="4274545" cy="336014"/>
          </a:xfrm>
          <a:prstGeom prst="rect">
            <a:avLst/>
          </a:prstGeom>
        </p:spPr>
      </p:pic>
      <p:pic>
        <p:nvPicPr>
          <p:cNvPr id="12" name="תמונה 11">
            <a:extLst>
              <a:ext uri="{FF2B5EF4-FFF2-40B4-BE49-F238E27FC236}">
                <a16:creationId xmlns:a16="http://schemas.microsoft.com/office/drawing/2014/main" id="{85A66E2B-8684-437F-B228-533A99EA6415}"/>
              </a:ext>
            </a:extLst>
          </p:cNvPr>
          <p:cNvPicPr>
            <a:picLocks noChangeAspect="1"/>
          </p:cNvPicPr>
          <p:nvPr/>
        </p:nvPicPr>
        <p:blipFill>
          <a:blip r:embed="rId5"/>
          <a:stretch>
            <a:fillRect/>
          </a:stretch>
        </p:blipFill>
        <p:spPr>
          <a:xfrm>
            <a:off x="1251483" y="5310321"/>
            <a:ext cx="5962118" cy="404443"/>
          </a:xfrm>
          <a:prstGeom prst="rect">
            <a:avLst/>
          </a:prstGeom>
        </p:spPr>
      </p:pic>
      <p:pic>
        <p:nvPicPr>
          <p:cNvPr id="16" name="תמונה 15">
            <a:extLst>
              <a:ext uri="{FF2B5EF4-FFF2-40B4-BE49-F238E27FC236}">
                <a16:creationId xmlns:a16="http://schemas.microsoft.com/office/drawing/2014/main" id="{B301C8A6-204D-48EA-BB6A-67F9D6110783}"/>
              </a:ext>
            </a:extLst>
          </p:cNvPr>
          <p:cNvPicPr>
            <a:picLocks noChangeAspect="1"/>
          </p:cNvPicPr>
          <p:nvPr/>
        </p:nvPicPr>
        <p:blipFill>
          <a:blip r:embed="rId6"/>
          <a:stretch>
            <a:fillRect/>
          </a:stretch>
        </p:blipFill>
        <p:spPr>
          <a:xfrm>
            <a:off x="1323011" y="2992282"/>
            <a:ext cx="5462489" cy="377985"/>
          </a:xfrm>
          <a:prstGeom prst="rect">
            <a:avLst/>
          </a:prstGeom>
        </p:spPr>
      </p:pic>
    </p:spTree>
    <p:extLst>
      <p:ext uri="{BB962C8B-B14F-4D97-AF65-F5344CB8AC3E}">
        <p14:creationId xmlns:p14="http://schemas.microsoft.com/office/powerpoint/2010/main" val="114391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Approach (Reminder)</a:t>
            </a:r>
            <a:endParaRPr lang="he-IL" dirty="0"/>
          </a:p>
        </p:txBody>
      </p:sp>
      <mc:AlternateContent xmlns:mc="http://schemas.openxmlformats.org/markup-compatibility/2006" xmlns:a14="http://schemas.microsoft.com/office/drawing/2010/main">
        <mc:Choice Requires="a14">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Incorporation of experience </a:t>
                </a:r>
                <a14:m>
                  <m:oMath xmlns:m="http://schemas.openxmlformats.org/officeDocument/2006/math">
                    <m:r>
                      <a:rPr lang="en-US" sz="2800" b="0" i="1" smtClean="0">
                        <a:solidFill>
                          <a:srgbClr val="FF0000"/>
                        </a:solidFill>
                        <a:latin typeface="Cambria Math" panose="02040503050406030204" pitchFamily="18" charset="0"/>
                      </a:rPr>
                      <m:t>𝐷</m:t>
                    </m:r>
                  </m:oMath>
                </a14:m>
                <a:r>
                  <a:rPr lang="en-US" sz="2800" dirty="0"/>
                  <a:t> within BSP objective function</a:t>
                </a:r>
              </a:p>
              <a:p>
                <a:pPr marL="0" indent="0" algn="l" rtl="0">
                  <a:buNone/>
                </a:pPr>
                <a:endParaRPr lang="en-US" sz="2800" dirty="0"/>
              </a:p>
              <a:p>
                <a:pPr algn="l" rtl="0">
                  <a:buFont typeface="Wingdings" panose="05000000000000000000" pitchFamily="2" charset="2"/>
                  <a:buChar char="§"/>
                </a:pPr>
                <a:r>
                  <a:rPr lang="en-US" sz="2800" dirty="0"/>
                  <a:t> Future measurement generated given a map distribution</a:t>
                </a:r>
              </a:p>
              <a:p>
                <a:pPr algn="l" rtl="0">
                  <a:buFont typeface="Wingdings" panose="05000000000000000000" pitchFamily="2" charset="2"/>
                  <a:buChar char="§"/>
                </a:pPr>
                <a:endParaRPr lang="en-US" sz="2800" dirty="0"/>
              </a:p>
              <a:p>
                <a:pPr algn="l" rtl="0">
                  <a:buFont typeface="Wingdings" panose="05000000000000000000" pitchFamily="2" charset="2"/>
                  <a:buChar char="§"/>
                </a:pPr>
                <a:r>
                  <a:rPr lang="en-US" sz="2800" dirty="0"/>
                  <a:t> Experience-based prediction of map distribution</a:t>
                </a:r>
              </a:p>
              <a:p>
                <a:pPr algn="l" rtl="0">
                  <a:buFont typeface="Wingdings" panose="05000000000000000000" pitchFamily="2" charset="2"/>
                  <a:buChar char="§"/>
                </a:pPr>
                <a:endParaRPr lang="en-US" sz="2800" dirty="0"/>
              </a:p>
            </p:txBody>
          </p:sp>
        </mc:Choice>
        <mc:Fallback xmlns="">
          <p:sp>
            <p:nvSpPr>
              <p:cNvPr id="6" name="מציין מיקום תוכן 5">
                <a:extLst>
                  <a:ext uri="{FF2B5EF4-FFF2-40B4-BE49-F238E27FC236}">
                    <a16:creationId xmlns:a16="http://schemas.microsoft.com/office/drawing/2014/main" id="{14699785-5591-4A10-812B-2C87FB633C5E}"/>
                  </a:ext>
                </a:extLst>
              </p:cNvPr>
              <p:cNvSpPr>
                <a:spLocks noGrp="1" noRot="1" noChangeAspect="1" noMove="1" noResize="1" noEditPoints="1" noAdjustHandles="1" noChangeArrowheads="1" noChangeShapeType="1" noTextEdit="1"/>
              </p:cNvSpPr>
              <p:nvPr>
                <p:ph idx="1"/>
              </p:nvPr>
            </p:nvSpPr>
            <p:spPr>
              <a:blipFill>
                <a:blip r:embed="rId3"/>
                <a:stretch>
                  <a:fillRect l="-1939" t="-2576"/>
                </a:stretch>
              </a:blipFill>
            </p:spPr>
            <p:txBody>
              <a:bodyPr/>
              <a:lstStyle/>
              <a:p>
                <a:r>
                  <a:rPr lang="he-IL">
                    <a:noFill/>
                  </a:rPr>
                  <a:t> </a:t>
                </a:r>
              </a:p>
            </p:txBody>
          </p:sp>
        </mc:Fallback>
      </mc:AlternateContent>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7DE8B401-9901-4EE1-8557-F167A75B6A18}" type="datetime3">
              <a:rPr lang="en-US" sz="1400" smtClean="0"/>
              <a:t>6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18</a:t>
            </a:fld>
            <a:endParaRPr lang="he-IL" sz="1400"/>
          </a:p>
        </p:txBody>
      </p:sp>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D09749EC-D5E7-485F-A96C-ACCB67511D92}"/>
                  </a:ext>
                </a:extLst>
              </p:cNvPr>
              <p:cNvSpPr txBox="1"/>
              <p:nvPr/>
            </p:nvSpPr>
            <p:spPr>
              <a:xfrm>
                <a:off x="8602820" y="4076006"/>
                <a:ext cx="3962197" cy="2308324"/>
              </a:xfrm>
              <a:prstGeom prst="rect">
                <a:avLst/>
              </a:prstGeom>
              <a:noFill/>
            </p:spPr>
            <p:txBody>
              <a:bodyPr wrap="square" rtlCol="1">
                <a:spAutoFit/>
              </a:bodyPr>
              <a:lstStyle/>
              <a:p>
                <a:pPr algn="l" rtl="0"/>
                <a:r>
                  <a:rPr lang="en-US" b="1" i="1" dirty="0">
                    <a:latin typeface="Cambria Math" panose="02040503050406030204" pitchFamily="18" charset="0"/>
                  </a:rPr>
                  <a:t>Notations:</a:t>
                </a:r>
              </a:p>
              <a:p>
                <a:pPr algn="l" rtl="0"/>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𝑘</m:t>
                        </m:r>
                      </m:sub>
                    </m:sSub>
                  </m:oMath>
                </a14:m>
                <a:r>
                  <a:rPr lang="en-US" dirty="0"/>
                  <a:t> - robot states until current time</a:t>
                </a:r>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oMath>
                </a14:m>
                <a:r>
                  <a:rPr lang="en-US" dirty="0"/>
                  <a:t> - the map observed up to time </a:t>
                </a:r>
                <a14:m>
                  <m:oMath xmlns:m="http://schemas.openxmlformats.org/officeDocument/2006/math">
                    <m:r>
                      <a:rPr lang="en-US" b="0" i="1" smtClean="0">
                        <a:latin typeface="Cambria Math" panose="02040503050406030204" pitchFamily="18" charset="0"/>
                      </a:rPr>
                      <m:t>𝑘</m:t>
                    </m:r>
                  </m:oMath>
                </a14:m>
                <a:endParaRPr lang="en-US" b="0" dirty="0"/>
              </a:p>
              <a:p>
                <a:pPr algn="l" rtl="0"/>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oMath>
                </a14:m>
                <a:r>
                  <a:rPr lang="en-US" dirty="0"/>
                  <a:t> - sub map around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b="0"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 measurements up to time </a:t>
                </a:r>
                <a14:m>
                  <m:oMath xmlns:m="http://schemas.openxmlformats.org/officeDocument/2006/math">
                    <m:r>
                      <a:rPr lang="en-US" b="0" i="1" smtClean="0">
                        <a:latin typeface="Cambria Math" panose="02040503050406030204" pitchFamily="18" charset="0"/>
                      </a:rPr>
                      <m:t>𝑘</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US" dirty="0"/>
                  <a:t> - actions up to time </a:t>
                </a:r>
                <a14:m>
                  <m:oMath xmlns:m="http://schemas.openxmlformats.org/officeDocument/2006/math">
                    <m:r>
                      <a:rPr lang="en-US" b="0" i="1" smtClean="0">
                        <a:latin typeface="Cambria Math" panose="02040503050406030204" pitchFamily="18" charset="0"/>
                      </a:rPr>
                      <m:t>𝑘</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 history</a:t>
                </a:r>
              </a:p>
              <a:p>
                <a:pPr algn="l" rtl="0"/>
                <a14:m>
                  <m:oMath xmlns:m="http://schemas.openxmlformats.org/officeDocument/2006/math">
                    <m:r>
                      <a:rPr lang="en-US" i="1" dirty="0" smtClean="0">
                        <a:latin typeface="Cambria Math" panose="02040503050406030204" pitchFamily="18" charset="0"/>
                      </a:rPr>
                      <m:t>𝐷</m:t>
                    </m:r>
                  </m:oMath>
                </a14:m>
                <a:r>
                  <a:rPr lang="en-US" dirty="0"/>
                  <a:t> - experience</a:t>
                </a:r>
              </a:p>
            </p:txBody>
          </p:sp>
        </mc:Choice>
        <mc:Fallback xmlns="">
          <p:sp>
            <p:nvSpPr>
              <p:cNvPr id="16" name="תיבת טקסט 15">
                <a:extLst>
                  <a:ext uri="{FF2B5EF4-FFF2-40B4-BE49-F238E27FC236}">
                    <a16:creationId xmlns:a16="http://schemas.microsoft.com/office/drawing/2014/main" id="{D09749EC-D5E7-485F-A96C-ACCB67511D92}"/>
                  </a:ext>
                </a:extLst>
              </p:cNvPr>
              <p:cNvSpPr txBox="1">
                <a:spLocks noRot="1" noChangeAspect="1" noMove="1" noResize="1" noEditPoints="1" noAdjustHandles="1" noChangeArrowheads="1" noChangeShapeType="1" noTextEdit="1"/>
              </p:cNvSpPr>
              <p:nvPr/>
            </p:nvSpPr>
            <p:spPr>
              <a:xfrm>
                <a:off x="8602820" y="4076006"/>
                <a:ext cx="3962197" cy="2308324"/>
              </a:xfrm>
              <a:prstGeom prst="rect">
                <a:avLst/>
              </a:prstGeom>
              <a:blipFill>
                <a:blip r:embed="rId4"/>
                <a:stretch>
                  <a:fillRect l="-1231" t="-1852" b="-3439"/>
                </a:stretch>
              </a:blipFill>
            </p:spPr>
            <p:txBody>
              <a:bodyPr/>
              <a:lstStyle/>
              <a:p>
                <a:r>
                  <a:rPr lang="he-IL">
                    <a:noFill/>
                  </a:rPr>
                  <a:t> </a:t>
                </a:r>
              </a:p>
            </p:txBody>
          </p:sp>
        </mc:Fallback>
      </mc:AlternateContent>
      <p:pic>
        <p:nvPicPr>
          <p:cNvPr id="18" name="תמונה 17">
            <a:extLst>
              <a:ext uri="{FF2B5EF4-FFF2-40B4-BE49-F238E27FC236}">
                <a16:creationId xmlns:a16="http://schemas.microsoft.com/office/drawing/2014/main" id="{4A67E9BC-3FEA-42A0-89C8-E2D38D30B586}"/>
              </a:ext>
            </a:extLst>
          </p:cNvPr>
          <p:cNvPicPr>
            <a:picLocks noChangeAspect="1"/>
          </p:cNvPicPr>
          <p:nvPr/>
        </p:nvPicPr>
        <p:blipFill>
          <a:blip r:embed="rId5"/>
          <a:stretch>
            <a:fillRect/>
          </a:stretch>
        </p:blipFill>
        <p:spPr>
          <a:xfrm>
            <a:off x="1097280" y="2296571"/>
            <a:ext cx="5442333" cy="655504"/>
          </a:xfrm>
          <a:prstGeom prst="rect">
            <a:avLst/>
          </a:prstGeom>
        </p:spPr>
      </p:pic>
      <p:pic>
        <p:nvPicPr>
          <p:cNvPr id="19" name="תמונה 18">
            <a:extLst>
              <a:ext uri="{FF2B5EF4-FFF2-40B4-BE49-F238E27FC236}">
                <a16:creationId xmlns:a16="http://schemas.microsoft.com/office/drawing/2014/main" id="{9003F18E-A274-4326-BADD-F9D5F981988C}"/>
              </a:ext>
            </a:extLst>
          </p:cNvPr>
          <p:cNvPicPr>
            <a:picLocks noChangeAspect="1"/>
          </p:cNvPicPr>
          <p:nvPr/>
        </p:nvPicPr>
        <p:blipFill rotWithShape="1">
          <a:blip r:embed="rId6"/>
          <a:srcRect r="69259" b="5555"/>
          <a:stretch/>
        </p:blipFill>
        <p:spPr>
          <a:xfrm>
            <a:off x="1097280" y="3444591"/>
            <a:ext cx="2472271" cy="655504"/>
          </a:xfrm>
          <a:prstGeom prst="rect">
            <a:avLst/>
          </a:prstGeom>
        </p:spPr>
      </p:pic>
      <p:pic>
        <p:nvPicPr>
          <p:cNvPr id="20" name="תמונה 19">
            <a:extLst>
              <a:ext uri="{FF2B5EF4-FFF2-40B4-BE49-F238E27FC236}">
                <a16:creationId xmlns:a16="http://schemas.microsoft.com/office/drawing/2014/main" id="{EA6D729E-BE65-4A54-8261-56A3824ED43D}"/>
              </a:ext>
            </a:extLst>
          </p:cNvPr>
          <p:cNvPicPr>
            <a:picLocks noChangeAspect="1"/>
          </p:cNvPicPr>
          <p:nvPr/>
        </p:nvPicPr>
        <p:blipFill>
          <a:blip r:embed="rId7"/>
          <a:stretch>
            <a:fillRect/>
          </a:stretch>
        </p:blipFill>
        <p:spPr>
          <a:xfrm>
            <a:off x="1097280" y="4776236"/>
            <a:ext cx="5077609" cy="453932"/>
          </a:xfrm>
          <a:prstGeom prst="rect">
            <a:avLst/>
          </a:prstGeom>
        </p:spPr>
      </p:pic>
      <p:pic>
        <p:nvPicPr>
          <p:cNvPr id="21" name="תמונה 20">
            <a:extLst>
              <a:ext uri="{FF2B5EF4-FFF2-40B4-BE49-F238E27FC236}">
                <a16:creationId xmlns:a16="http://schemas.microsoft.com/office/drawing/2014/main" id="{6DE078B0-E0B6-4B99-94B1-9FCC962CEA24}"/>
              </a:ext>
            </a:extLst>
          </p:cNvPr>
          <p:cNvPicPr>
            <a:picLocks noChangeAspect="1"/>
          </p:cNvPicPr>
          <p:nvPr/>
        </p:nvPicPr>
        <p:blipFill rotWithShape="1">
          <a:blip r:embed="rId8"/>
          <a:srcRect l="46945" t="-6421"/>
          <a:stretch/>
        </p:blipFill>
        <p:spPr>
          <a:xfrm>
            <a:off x="1036320" y="5338542"/>
            <a:ext cx="2816242" cy="453932"/>
          </a:xfrm>
          <a:prstGeom prst="rect">
            <a:avLst/>
          </a:prstGeom>
        </p:spPr>
      </p:pic>
      <p:pic>
        <p:nvPicPr>
          <p:cNvPr id="8" name="תמונה 7">
            <a:extLst>
              <a:ext uri="{FF2B5EF4-FFF2-40B4-BE49-F238E27FC236}">
                <a16:creationId xmlns:a16="http://schemas.microsoft.com/office/drawing/2014/main" id="{EFF1A84F-62D2-4BA8-B3FB-73E7CE144043}"/>
              </a:ext>
            </a:extLst>
          </p:cNvPr>
          <p:cNvPicPr>
            <a:picLocks noChangeAspect="1"/>
          </p:cNvPicPr>
          <p:nvPr/>
        </p:nvPicPr>
        <p:blipFill>
          <a:blip r:embed="rId9"/>
          <a:stretch>
            <a:fillRect/>
          </a:stretch>
        </p:blipFill>
        <p:spPr>
          <a:xfrm>
            <a:off x="3492983" y="3379414"/>
            <a:ext cx="6093259" cy="791392"/>
          </a:xfrm>
          <a:prstGeom prst="rect">
            <a:avLst/>
          </a:prstGeom>
        </p:spPr>
      </p:pic>
    </p:spTree>
    <p:extLst>
      <p:ext uri="{BB962C8B-B14F-4D97-AF65-F5344CB8AC3E}">
        <p14:creationId xmlns:p14="http://schemas.microsoft.com/office/powerpoint/2010/main" val="184637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Approach – </a:t>
            </a:r>
            <a:r>
              <a:rPr lang="en-US" sz="4800" dirty="0"/>
              <a:t>Novelty detection </a:t>
            </a:r>
            <a:endParaRPr lang="he-IL" dirty="0"/>
          </a:p>
        </p:txBody>
      </p:sp>
      <mc:AlternateContent xmlns:mc="http://schemas.openxmlformats.org/markup-compatibility/2006">
        <mc:Choice xmlns:a14="http://schemas.microsoft.com/office/drawing/2010/main" Requires="a14">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Is the experience relevant and reliable for the current task?</a:t>
                </a:r>
              </a:p>
              <a:p>
                <a:pPr algn="l" rtl="0">
                  <a:buFont typeface="Wingdings" panose="05000000000000000000" pitchFamily="2" charset="2"/>
                  <a:buChar char="§"/>
                </a:pPr>
                <a:r>
                  <a:rPr lang="en-US" sz="2800" dirty="0"/>
                  <a:t> In our method we measure the reconstruction error (RE) in the copy operation of the overlap area (OA) between the conditional input and the map prediction:</a:t>
                </a:r>
              </a:p>
              <a:p>
                <a:pPr algn="l" rtl="0">
                  <a:buFont typeface="Wingdings" panose="05000000000000000000" pitchFamily="2" charset="2"/>
                  <a:buChar char="§"/>
                </a:pPr>
                <a:endParaRPr lang="en-US" sz="2800" dirty="0"/>
              </a:p>
              <a:p>
                <a:pPr algn="l" rtl="0">
                  <a:buFont typeface="Wingdings" panose="05000000000000000000" pitchFamily="2" charset="2"/>
                  <a:buChar char="§"/>
                </a:pPr>
                <a:r>
                  <a:rPr lang="en-US" sz="2800" dirty="0"/>
                  <a:t> If </a:t>
                </a:r>
                <a14:m>
                  <m:oMath xmlns:m="http://schemas.openxmlformats.org/officeDocument/2006/math">
                    <m:r>
                      <a:rPr lang="en-US" sz="2800" b="0" i="1" smtClean="0">
                        <a:latin typeface="Cambria Math" panose="02040503050406030204" pitchFamily="18" charset="0"/>
                      </a:rPr>
                      <m:t>𝑅𝐸</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&gt;</m:t>
                    </m:r>
                  </m:oMath>
                </a14:m>
                <a:r>
                  <a:rPr lang="en-US" sz="2800" dirty="0"/>
                  <a:t> threshold, a standard BSP method will be used instead.</a:t>
                </a:r>
              </a:p>
              <a:p>
                <a:pPr algn="l" rtl="0">
                  <a:buFont typeface="Wingdings" panose="05000000000000000000" pitchFamily="2" charset="2"/>
                  <a:buChar char="§"/>
                </a:pPr>
                <a:endParaRPr lang="en-US" sz="2800" dirty="0"/>
              </a:p>
            </p:txBody>
          </p:sp>
        </mc:Choice>
        <mc:Fallback>
          <p:sp>
            <p:nvSpPr>
              <p:cNvPr id="6" name="מציין מיקום תוכן 5">
                <a:extLst>
                  <a:ext uri="{FF2B5EF4-FFF2-40B4-BE49-F238E27FC236}">
                    <a16:creationId xmlns:a16="http://schemas.microsoft.com/office/drawing/2014/main" id="{14699785-5591-4A10-812B-2C87FB633C5E}"/>
                  </a:ext>
                </a:extLst>
              </p:cNvPr>
              <p:cNvSpPr>
                <a:spLocks noGrp="1" noRot="1" noChangeAspect="1" noMove="1" noResize="1" noEditPoints="1" noAdjustHandles="1" noChangeArrowheads="1" noChangeShapeType="1" noTextEdit="1"/>
              </p:cNvSpPr>
              <p:nvPr>
                <p:ph idx="1"/>
              </p:nvPr>
            </p:nvSpPr>
            <p:spPr>
              <a:blipFill>
                <a:blip r:embed="rId3"/>
                <a:stretch>
                  <a:fillRect l="-1939" t="-2576"/>
                </a:stretch>
              </a:blipFill>
            </p:spPr>
            <p:txBody>
              <a:bodyPr/>
              <a:lstStyle/>
              <a:p>
                <a:r>
                  <a:rPr lang="he-IL">
                    <a:noFill/>
                  </a:rPr>
                  <a:t> </a:t>
                </a:r>
              </a:p>
            </p:txBody>
          </p:sp>
        </mc:Fallback>
      </mc:AlternateContent>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894D6CD6-B7EE-4ABD-8B03-3C0C6569B041}"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19</a:t>
            </a:fld>
            <a:endParaRPr lang="he-IL" sz="1400"/>
          </a:p>
        </p:txBody>
      </p:sp>
      <p:pic>
        <p:nvPicPr>
          <p:cNvPr id="13" name="תמונה 12">
            <a:extLst>
              <a:ext uri="{FF2B5EF4-FFF2-40B4-BE49-F238E27FC236}">
                <a16:creationId xmlns:a16="http://schemas.microsoft.com/office/drawing/2014/main" id="{733A017C-7700-4922-8924-2FBD71C1677F}"/>
              </a:ext>
            </a:extLst>
          </p:cNvPr>
          <p:cNvPicPr>
            <a:picLocks noChangeAspect="1"/>
          </p:cNvPicPr>
          <p:nvPr/>
        </p:nvPicPr>
        <p:blipFill>
          <a:blip r:embed="rId4"/>
          <a:stretch>
            <a:fillRect/>
          </a:stretch>
        </p:blipFill>
        <p:spPr>
          <a:xfrm>
            <a:off x="3076245" y="3787661"/>
            <a:ext cx="6736664" cy="420660"/>
          </a:xfrm>
          <a:prstGeom prst="rect">
            <a:avLst/>
          </a:prstGeom>
        </p:spPr>
      </p:pic>
      <p:pic>
        <p:nvPicPr>
          <p:cNvPr id="20" name="תמונה 19">
            <a:extLst>
              <a:ext uri="{FF2B5EF4-FFF2-40B4-BE49-F238E27FC236}">
                <a16:creationId xmlns:a16="http://schemas.microsoft.com/office/drawing/2014/main" id="{C47FF248-C1F8-406F-89A6-6810FF783619}"/>
              </a:ext>
            </a:extLst>
          </p:cNvPr>
          <p:cNvPicPr>
            <a:picLocks noChangeAspect="1"/>
          </p:cNvPicPr>
          <p:nvPr/>
        </p:nvPicPr>
        <p:blipFill>
          <a:blip r:embed="rId5"/>
          <a:stretch>
            <a:fillRect/>
          </a:stretch>
        </p:blipFill>
        <p:spPr>
          <a:xfrm>
            <a:off x="10556470" y="2328051"/>
            <a:ext cx="1499746" cy="3846909"/>
          </a:xfrm>
          <a:prstGeom prst="rect">
            <a:avLst/>
          </a:prstGeom>
        </p:spPr>
      </p:pic>
      <p:cxnSp>
        <p:nvCxnSpPr>
          <p:cNvPr id="22" name="מחבר: מרפקי 21">
            <a:extLst>
              <a:ext uri="{FF2B5EF4-FFF2-40B4-BE49-F238E27FC236}">
                <a16:creationId xmlns:a16="http://schemas.microsoft.com/office/drawing/2014/main" id="{E56AFE41-AC03-46BE-BC01-03A0DD66A1A2}"/>
              </a:ext>
            </a:extLst>
          </p:cNvPr>
          <p:cNvCxnSpPr>
            <a:cxnSpLocks/>
          </p:cNvCxnSpPr>
          <p:nvPr/>
        </p:nvCxnSpPr>
        <p:spPr>
          <a:xfrm flipV="1">
            <a:off x="5888736" y="3348058"/>
            <a:ext cx="4667734" cy="358661"/>
          </a:xfrm>
          <a:prstGeom prst="bentConnector3">
            <a:avLst>
              <a:gd name="adj1" fmla="val -1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76787056-F27B-4B60-8A7E-368A81FEC76D}"/>
              </a:ext>
            </a:extLst>
          </p:cNvPr>
          <p:cNvCxnSpPr/>
          <p:nvPr/>
        </p:nvCxnSpPr>
        <p:spPr>
          <a:xfrm>
            <a:off x="8266176" y="4208321"/>
            <a:ext cx="2290294" cy="820879"/>
          </a:xfrm>
          <a:prstGeom prst="bentConnector3">
            <a:avLst>
              <a:gd name="adj1" fmla="val 8433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12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Introduction – SLAM</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734B9B40-4D62-4590-BC6A-2AE577B94B75}"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2</a:t>
            </a:fld>
            <a:endParaRPr lang="he-IL" sz="1400"/>
          </a:p>
        </p:txBody>
      </p:sp>
      <p:pic>
        <p:nvPicPr>
          <p:cNvPr id="7" name="SLAM">
            <a:hlinkClick r:id="" action="ppaction://media"/>
            <a:extLst>
              <a:ext uri="{FF2B5EF4-FFF2-40B4-BE49-F238E27FC236}">
                <a16:creationId xmlns:a16="http://schemas.microsoft.com/office/drawing/2014/main" id="{B4A26BD8-81FF-460E-AC66-A4E55209167B}"/>
              </a:ext>
            </a:extLst>
          </p:cNvPr>
          <p:cNvPicPr>
            <a:picLocks noChangeAspect="1"/>
          </p:cNvPicPr>
          <p:nvPr>
            <a:videoFile r:link="rId1"/>
            <p:extLst>
              <p:ext uri="{DAA4B4D4-6D71-4841-9C94-3DE7FCFB9230}">
                <p14:media xmlns:p14="http://schemas.microsoft.com/office/powerpoint/2010/main" r:embed="rId2">
                  <p14:trim end="461.5102"/>
                </p14:media>
              </p:ext>
            </p:extLst>
          </p:nvPr>
        </p:nvPicPr>
        <p:blipFill>
          <a:blip r:embed="rId5"/>
          <a:stretch>
            <a:fillRect/>
          </a:stretch>
        </p:blipFill>
        <p:spPr>
          <a:xfrm>
            <a:off x="2333415" y="1817332"/>
            <a:ext cx="7994808" cy="4497167"/>
          </a:xfrm>
          <a:prstGeom prst="rect">
            <a:avLst/>
          </a:prstGeom>
        </p:spPr>
      </p:pic>
    </p:spTree>
    <p:extLst>
      <p:ext uri="{BB962C8B-B14F-4D97-AF65-F5344CB8AC3E}">
        <p14:creationId xmlns:p14="http://schemas.microsoft.com/office/powerpoint/2010/main" val="361248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Results – Map Prediction</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D60B42DD-FAC9-4E36-817E-2F44568870CD}"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20</a:t>
            </a:fld>
            <a:endParaRPr lang="he-IL" sz="1400"/>
          </a:p>
        </p:txBody>
      </p:sp>
      <p:pic>
        <p:nvPicPr>
          <p:cNvPr id="9" name="תמונה 8" descr="תמונה שמכילה טקסט, שעון, שלט&#10;&#10;התיאור נוצר באופן אוטומטי">
            <a:extLst>
              <a:ext uri="{FF2B5EF4-FFF2-40B4-BE49-F238E27FC236}">
                <a16:creationId xmlns:a16="http://schemas.microsoft.com/office/drawing/2014/main" id="{10DFB4F3-D92F-4E61-BF72-04E3FE4E4D6F}"/>
              </a:ext>
            </a:extLst>
          </p:cNvPr>
          <p:cNvPicPr>
            <a:picLocks noChangeAspect="1"/>
          </p:cNvPicPr>
          <p:nvPr/>
        </p:nvPicPr>
        <p:blipFill rotWithShape="1">
          <a:blip r:embed="rId3">
            <a:extLst>
              <a:ext uri="{28A0092B-C50C-407E-A947-70E740481C1C}">
                <a14:useLocalDpi xmlns:a14="http://schemas.microsoft.com/office/drawing/2010/main" val="0"/>
              </a:ext>
            </a:extLst>
          </a:blip>
          <a:srcRect l="12468"/>
          <a:stretch/>
        </p:blipFill>
        <p:spPr>
          <a:xfrm>
            <a:off x="259818" y="4310353"/>
            <a:ext cx="3496216" cy="1757775"/>
          </a:xfrm>
          <a:prstGeom prst="rect">
            <a:avLst/>
          </a:prstGeom>
        </p:spPr>
      </p:pic>
      <p:pic>
        <p:nvPicPr>
          <p:cNvPr id="15" name="תמונה 14" descr="תמונה שמכילה טקסט, לוח תוצאות, שעון, שלט&#10;&#10;התיאור נוצר באופן אוטומטי">
            <a:extLst>
              <a:ext uri="{FF2B5EF4-FFF2-40B4-BE49-F238E27FC236}">
                <a16:creationId xmlns:a16="http://schemas.microsoft.com/office/drawing/2014/main" id="{457F05E1-ECB4-4BE3-BBBD-AF70BC613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892" y="4101306"/>
            <a:ext cx="4838877" cy="1966822"/>
          </a:xfrm>
          <a:prstGeom prst="rect">
            <a:avLst/>
          </a:prstGeom>
        </p:spPr>
      </p:pic>
      <p:pic>
        <p:nvPicPr>
          <p:cNvPr id="18" name="תמונה 17" descr="תמונה שמכילה טקסט, שעון, לוח&#10;&#10;התיאור נוצר באופן אוטומטי">
            <a:extLst>
              <a:ext uri="{FF2B5EF4-FFF2-40B4-BE49-F238E27FC236}">
                <a16:creationId xmlns:a16="http://schemas.microsoft.com/office/drawing/2014/main" id="{07DC253D-C148-4B93-A800-260C10AEB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3486" y="4310353"/>
            <a:ext cx="1770991" cy="1757775"/>
          </a:xfrm>
          <a:prstGeom prst="rect">
            <a:avLst/>
          </a:prstGeom>
        </p:spPr>
      </p:pic>
      <p:sp>
        <p:nvSpPr>
          <p:cNvPr id="19" name="מלבן 18">
            <a:extLst>
              <a:ext uri="{FF2B5EF4-FFF2-40B4-BE49-F238E27FC236}">
                <a16:creationId xmlns:a16="http://schemas.microsoft.com/office/drawing/2014/main" id="{7B5E5B5B-5431-46BD-B7C6-C17E8031D4C7}"/>
              </a:ext>
            </a:extLst>
          </p:cNvPr>
          <p:cNvSpPr/>
          <p:nvPr/>
        </p:nvSpPr>
        <p:spPr>
          <a:xfrm>
            <a:off x="1340533" y="2844225"/>
            <a:ext cx="2345652" cy="523220"/>
          </a:xfrm>
          <a:prstGeom prst="rect">
            <a:avLst/>
          </a:prstGeom>
        </p:spPr>
        <p:txBody>
          <a:bodyPr wrap="square">
            <a:spAutoFit/>
          </a:bodyPr>
          <a:lstStyle/>
          <a:p>
            <a:pPr algn="ctr" rtl="0"/>
            <a:r>
              <a:rPr lang="en-US" sz="2800" dirty="0"/>
              <a:t>Conditioning</a:t>
            </a:r>
            <a:endParaRPr lang="he-IL" sz="3200" dirty="0"/>
          </a:p>
        </p:txBody>
      </p:sp>
      <p:sp>
        <p:nvSpPr>
          <p:cNvPr id="21" name="מלבן 20">
            <a:extLst>
              <a:ext uri="{FF2B5EF4-FFF2-40B4-BE49-F238E27FC236}">
                <a16:creationId xmlns:a16="http://schemas.microsoft.com/office/drawing/2014/main" id="{E3B5B726-E6EE-4882-88C3-A0E5C26A1454}"/>
              </a:ext>
            </a:extLst>
          </p:cNvPr>
          <p:cNvSpPr/>
          <p:nvPr/>
        </p:nvSpPr>
        <p:spPr>
          <a:xfrm>
            <a:off x="259818" y="3409227"/>
            <a:ext cx="2345652" cy="523220"/>
          </a:xfrm>
          <a:prstGeom prst="rect">
            <a:avLst/>
          </a:prstGeom>
        </p:spPr>
        <p:txBody>
          <a:bodyPr wrap="square">
            <a:spAutoFit/>
          </a:bodyPr>
          <a:lstStyle/>
          <a:p>
            <a:pPr algn="ctr" rtl="0"/>
            <a:r>
              <a:rPr lang="en-US" sz="2800" dirty="0"/>
              <a:t>Map</a:t>
            </a:r>
            <a:endParaRPr lang="he-IL" sz="3200" dirty="0"/>
          </a:p>
        </p:txBody>
      </p:sp>
      <p:sp>
        <p:nvSpPr>
          <p:cNvPr id="22" name="מלבן 21">
            <a:extLst>
              <a:ext uri="{FF2B5EF4-FFF2-40B4-BE49-F238E27FC236}">
                <a16:creationId xmlns:a16="http://schemas.microsoft.com/office/drawing/2014/main" id="{96D1AE2F-A332-423F-9865-43876F4DA143}"/>
              </a:ext>
            </a:extLst>
          </p:cNvPr>
          <p:cNvSpPr/>
          <p:nvPr/>
        </p:nvSpPr>
        <p:spPr>
          <a:xfrm>
            <a:off x="2088718" y="3456524"/>
            <a:ext cx="2345652" cy="523220"/>
          </a:xfrm>
          <a:prstGeom prst="rect">
            <a:avLst/>
          </a:prstGeom>
        </p:spPr>
        <p:txBody>
          <a:bodyPr wrap="square">
            <a:spAutoFit/>
          </a:bodyPr>
          <a:lstStyle/>
          <a:p>
            <a:pPr algn="ctr" rtl="0"/>
            <a:r>
              <a:rPr lang="en-US" sz="2800" dirty="0"/>
              <a:t>Action</a:t>
            </a:r>
            <a:endParaRPr lang="he-IL" sz="3200" dirty="0"/>
          </a:p>
        </p:txBody>
      </p:sp>
      <p:sp>
        <p:nvSpPr>
          <p:cNvPr id="23" name="מלבן 22">
            <a:extLst>
              <a:ext uri="{FF2B5EF4-FFF2-40B4-BE49-F238E27FC236}">
                <a16:creationId xmlns:a16="http://schemas.microsoft.com/office/drawing/2014/main" id="{7377E65A-40FC-4743-ACB5-FB9BC483E2C2}"/>
              </a:ext>
            </a:extLst>
          </p:cNvPr>
          <p:cNvSpPr/>
          <p:nvPr/>
        </p:nvSpPr>
        <p:spPr>
          <a:xfrm>
            <a:off x="4059860" y="3409227"/>
            <a:ext cx="2508470" cy="523220"/>
          </a:xfrm>
          <a:prstGeom prst="rect">
            <a:avLst/>
          </a:prstGeom>
        </p:spPr>
        <p:txBody>
          <a:bodyPr wrap="square">
            <a:spAutoFit/>
          </a:bodyPr>
          <a:lstStyle/>
          <a:p>
            <a:pPr algn="ctr" rtl="0"/>
            <a:r>
              <a:rPr lang="en-US" sz="2800" dirty="0"/>
              <a:t>Worst sample</a:t>
            </a:r>
            <a:endParaRPr lang="he-IL" sz="2800" dirty="0"/>
          </a:p>
        </p:txBody>
      </p:sp>
      <p:sp>
        <p:nvSpPr>
          <p:cNvPr id="25" name="מלבן 24">
            <a:extLst>
              <a:ext uri="{FF2B5EF4-FFF2-40B4-BE49-F238E27FC236}">
                <a16:creationId xmlns:a16="http://schemas.microsoft.com/office/drawing/2014/main" id="{4364EBA8-BFBB-407C-AC31-F4A9535D18AC}"/>
              </a:ext>
            </a:extLst>
          </p:cNvPr>
          <p:cNvSpPr/>
          <p:nvPr/>
        </p:nvSpPr>
        <p:spPr>
          <a:xfrm>
            <a:off x="6568330" y="3429000"/>
            <a:ext cx="2508470" cy="523220"/>
          </a:xfrm>
          <a:prstGeom prst="rect">
            <a:avLst/>
          </a:prstGeom>
        </p:spPr>
        <p:txBody>
          <a:bodyPr wrap="square">
            <a:spAutoFit/>
          </a:bodyPr>
          <a:lstStyle/>
          <a:p>
            <a:pPr algn="ctr" rtl="0"/>
            <a:r>
              <a:rPr lang="en-US" sz="2800" dirty="0"/>
              <a:t>Best sample</a:t>
            </a:r>
            <a:endParaRPr lang="he-IL" sz="2800" dirty="0"/>
          </a:p>
        </p:txBody>
      </p:sp>
      <p:sp>
        <p:nvSpPr>
          <p:cNvPr id="26" name="מלבן 25">
            <a:extLst>
              <a:ext uri="{FF2B5EF4-FFF2-40B4-BE49-F238E27FC236}">
                <a16:creationId xmlns:a16="http://schemas.microsoft.com/office/drawing/2014/main" id="{1C383B48-C5A6-4E3B-9128-191E3DE77FDC}"/>
              </a:ext>
            </a:extLst>
          </p:cNvPr>
          <p:cNvSpPr/>
          <p:nvPr/>
        </p:nvSpPr>
        <p:spPr>
          <a:xfrm>
            <a:off x="9423712" y="3409227"/>
            <a:ext cx="2508470" cy="523220"/>
          </a:xfrm>
          <a:prstGeom prst="rect">
            <a:avLst/>
          </a:prstGeom>
        </p:spPr>
        <p:txBody>
          <a:bodyPr wrap="square">
            <a:spAutoFit/>
          </a:bodyPr>
          <a:lstStyle/>
          <a:p>
            <a:pPr algn="ctr" rtl="0"/>
            <a:r>
              <a:rPr lang="en-US" sz="2800" dirty="0"/>
              <a:t>Ground truth</a:t>
            </a:r>
            <a:endParaRPr lang="he-IL" sz="2800" dirty="0"/>
          </a:p>
        </p:txBody>
      </p:sp>
      <p:sp>
        <p:nvSpPr>
          <p:cNvPr id="29" name="מציין מיקום תוכן 5">
            <a:extLst>
              <a:ext uri="{FF2B5EF4-FFF2-40B4-BE49-F238E27FC236}">
                <a16:creationId xmlns:a16="http://schemas.microsoft.com/office/drawing/2014/main" id="{3DB25254-5886-45B4-A00B-8BCE6D49DF3E}"/>
              </a:ext>
            </a:extLst>
          </p:cNvPr>
          <p:cNvSpPr>
            <a:spLocks noGrp="1"/>
          </p:cNvSpPr>
          <p:nvPr>
            <p:ph idx="1"/>
          </p:nvPr>
        </p:nvSpPr>
        <p:spPr>
          <a:xfrm>
            <a:off x="1097280" y="1845734"/>
            <a:ext cx="10058400" cy="606834"/>
          </a:xfrm>
        </p:spPr>
        <p:txBody>
          <a:bodyPr>
            <a:normAutofit/>
          </a:bodyPr>
          <a:lstStyle/>
          <a:p>
            <a:pPr algn="l" rtl="0">
              <a:buFont typeface="Wingdings" panose="05000000000000000000" pitchFamily="2" charset="2"/>
              <a:buChar char="§"/>
            </a:pPr>
            <a:r>
              <a:rPr lang="en-US" sz="2800" dirty="0"/>
              <a:t> Example 1 - </a:t>
            </a:r>
            <a:r>
              <a:rPr lang="en-US" sz="2800" dirty="0">
                <a:solidFill>
                  <a:schemeClr val="tx1"/>
                </a:solidFill>
              </a:rPr>
              <a:t>most predictions are correct (low prediction error (PE))</a:t>
            </a:r>
            <a:r>
              <a:rPr lang="en-US" sz="2800" dirty="0"/>
              <a:t> </a:t>
            </a:r>
          </a:p>
          <a:p>
            <a:pPr algn="l" rtl="0">
              <a:buFont typeface="Wingdings" panose="05000000000000000000" pitchFamily="2" charset="2"/>
              <a:buChar char="§"/>
            </a:pPr>
            <a:endParaRPr lang="en-US" sz="2800" dirty="0"/>
          </a:p>
        </p:txBody>
      </p:sp>
      <mc:AlternateContent xmlns:mc="http://schemas.openxmlformats.org/markup-compatibility/2006">
        <mc:Choice xmlns:a14="http://schemas.microsoft.com/office/drawing/2010/main" Requires="a14">
          <p:sp>
            <p:nvSpPr>
              <p:cNvPr id="6" name="תיבת טקסט 5">
                <a:extLst>
                  <a:ext uri="{FF2B5EF4-FFF2-40B4-BE49-F238E27FC236}">
                    <a16:creationId xmlns:a16="http://schemas.microsoft.com/office/drawing/2014/main" id="{FEFAB8A5-AB7E-44B7-9381-4D8744032C60}"/>
                  </a:ext>
                </a:extLst>
              </p:cNvPr>
              <p:cNvSpPr txBox="1"/>
              <p:nvPr/>
            </p:nvSpPr>
            <p:spPr>
              <a:xfrm>
                <a:off x="5243208" y="2921670"/>
                <a:ext cx="2345652" cy="400110"/>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𝑚</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m:oMathPara>
                </a14:m>
                <a:endParaRPr lang="he-IL" sz="2000" dirty="0"/>
              </a:p>
            </p:txBody>
          </p:sp>
        </mc:Choice>
        <mc:Fallback>
          <p:sp>
            <p:nvSpPr>
              <p:cNvPr id="6" name="תיבת טקסט 5">
                <a:extLst>
                  <a:ext uri="{FF2B5EF4-FFF2-40B4-BE49-F238E27FC236}">
                    <a16:creationId xmlns:a16="http://schemas.microsoft.com/office/drawing/2014/main" id="{FEFAB8A5-AB7E-44B7-9381-4D8744032C60}"/>
                  </a:ext>
                </a:extLst>
              </p:cNvPr>
              <p:cNvSpPr txBox="1">
                <a:spLocks noRot="1" noChangeAspect="1" noMove="1" noResize="1" noEditPoints="1" noAdjustHandles="1" noChangeArrowheads="1" noChangeShapeType="1" noTextEdit="1"/>
              </p:cNvSpPr>
              <p:nvPr/>
            </p:nvSpPr>
            <p:spPr>
              <a:xfrm>
                <a:off x="5243208" y="2921670"/>
                <a:ext cx="2345652" cy="400110"/>
              </a:xfrm>
              <a:prstGeom prst="rect">
                <a:avLst/>
              </a:prstGeom>
              <a:blipFill>
                <a:blip r:embed="rId6"/>
                <a:stretch>
                  <a:fillRect r="-1818" b="-18182"/>
                </a:stretch>
              </a:blipFill>
            </p:spPr>
            <p:txBody>
              <a:bodyPr/>
              <a:lstStyle/>
              <a:p>
                <a:r>
                  <a:rPr lang="he-IL">
                    <a:noFill/>
                  </a:rPr>
                  <a:t> </a:t>
                </a:r>
              </a:p>
            </p:txBody>
          </p:sp>
        </mc:Fallback>
      </mc:AlternateContent>
    </p:spTree>
    <p:extLst>
      <p:ext uri="{BB962C8B-B14F-4D97-AF65-F5344CB8AC3E}">
        <p14:creationId xmlns:p14="http://schemas.microsoft.com/office/powerpoint/2010/main" val="260716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567DE145-B1BF-4EC4-A43E-05F3EAC599CA}"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21</a:t>
            </a:fld>
            <a:endParaRPr lang="he-IL" sz="1400"/>
          </a:p>
        </p:txBody>
      </p:sp>
      <p:sp>
        <p:nvSpPr>
          <p:cNvPr id="19" name="מלבן 18">
            <a:extLst>
              <a:ext uri="{FF2B5EF4-FFF2-40B4-BE49-F238E27FC236}">
                <a16:creationId xmlns:a16="http://schemas.microsoft.com/office/drawing/2014/main" id="{7B5E5B5B-5431-46BD-B7C6-C17E8031D4C7}"/>
              </a:ext>
            </a:extLst>
          </p:cNvPr>
          <p:cNvSpPr/>
          <p:nvPr/>
        </p:nvSpPr>
        <p:spPr>
          <a:xfrm>
            <a:off x="1222871" y="2787092"/>
            <a:ext cx="2345652" cy="523220"/>
          </a:xfrm>
          <a:prstGeom prst="rect">
            <a:avLst/>
          </a:prstGeom>
        </p:spPr>
        <p:txBody>
          <a:bodyPr wrap="square">
            <a:spAutoFit/>
          </a:bodyPr>
          <a:lstStyle/>
          <a:p>
            <a:pPr algn="ctr" rtl="0"/>
            <a:r>
              <a:rPr lang="en-US" sz="2800" dirty="0"/>
              <a:t>Conditioning</a:t>
            </a:r>
            <a:endParaRPr lang="he-IL" sz="3200" dirty="0"/>
          </a:p>
        </p:txBody>
      </p:sp>
      <p:sp>
        <p:nvSpPr>
          <p:cNvPr id="21" name="מלבן 20">
            <a:extLst>
              <a:ext uri="{FF2B5EF4-FFF2-40B4-BE49-F238E27FC236}">
                <a16:creationId xmlns:a16="http://schemas.microsoft.com/office/drawing/2014/main" id="{E3B5B726-E6EE-4882-88C3-A0E5C26A1454}"/>
              </a:ext>
            </a:extLst>
          </p:cNvPr>
          <p:cNvSpPr/>
          <p:nvPr/>
        </p:nvSpPr>
        <p:spPr>
          <a:xfrm>
            <a:off x="142156" y="3352094"/>
            <a:ext cx="2345652" cy="523220"/>
          </a:xfrm>
          <a:prstGeom prst="rect">
            <a:avLst/>
          </a:prstGeom>
        </p:spPr>
        <p:txBody>
          <a:bodyPr wrap="square">
            <a:spAutoFit/>
          </a:bodyPr>
          <a:lstStyle/>
          <a:p>
            <a:pPr algn="ctr" rtl="0"/>
            <a:r>
              <a:rPr lang="en-US" sz="2800" dirty="0"/>
              <a:t>Map</a:t>
            </a:r>
            <a:endParaRPr lang="he-IL" sz="3200" dirty="0"/>
          </a:p>
        </p:txBody>
      </p:sp>
      <p:sp>
        <p:nvSpPr>
          <p:cNvPr id="22" name="מלבן 21">
            <a:extLst>
              <a:ext uri="{FF2B5EF4-FFF2-40B4-BE49-F238E27FC236}">
                <a16:creationId xmlns:a16="http://schemas.microsoft.com/office/drawing/2014/main" id="{96D1AE2F-A332-423F-9865-43876F4DA143}"/>
              </a:ext>
            </a:extLst>
          </p:cNvPr>
          <p:cNvSpPr/>
          <p:nvPr/>
        </p:nvSpPr>
        <p:spPr>
          <a:xfrm>
            <a:off x="1971056" y="3399391"/>
            <a:ext cx="2345652" cy="523220"/>
          </a:xfrm>
          <a:prstGeom prst="rect">
            <a:avLst/>
          </a:prstGeom>
        </p:spPr>
        <p:txBody>
          <a:bodyPr wrap="square">
            <a:spAutoFit/>
          </a:bodyPr>
          <a:lstStyle/>
          <a:p>
            <a:pPr algn="ctr" rtl="0"/>
            <a:r>
              <a:rPr lang="en-US" sz="2800" dirty="0"/>
              <a:t>Action</a:t>
            </a:r>
            <a:endParaRPr lang="he-IL" sz="3200" dirty="0"/>
          </a:p>
        </p:txBody>
      </p:sp>
      <p:sp>
        <p:nvSpPr>
          <p:cNvPr id="23" name="מלבן 22">
            <a:extLst>
              <a:ext uri="{FF2B5EF4-FFF2-40B4-BE49-F238E27FC236}">
                <a16:creationId xmlns:a16="http://schemas.microsoft.com/office/drawing/2014/main" id="{7377E65A-40FC-4743-ACB5-FB9BC483E2C2}"/>
              </a:ext>
            </a:extLst>
          </p:cNvPr>
          <p:cNvSpPr/>
          <p:nvPr/>
        </p:nvSpPr>
        <p:spPr>
          <a:xfrm>
            <a:off x="3955977" y="3399391"/>
            <a:ext cx="2508470" cy="523220"/>
          </a:xfrm>
          <a:prstGeom prst="rect">
            <a:avLst/>
          </a:prstGeom>
        </p:spPr>
        <p:txBody>
          <a:bodyPr wrap="square">
            <a:spAutoFit/>
          </a:bodyPr>
          <a:lstStyle/>
          <a:p>
            <a:pPr algn="ctr" rtl="0"/>
            <a:r>
              <a:rPr lang="en-US" sz="2800" dirty="0"/>
              <a:t>Worst sample</a:t>
            </a:r>
            <a:endParaRPr lang="he-IL" sz="2800" dirty="0"/>
          </a:p>
        </p:txBody>
      </p:sp>
      <p:sp>
        <p:nvSpPr>
          <p:cNvPr id="25" name="מלבן 24">
            <a:extLst>
              <a:ext uri="{FF2B5EF4-FFF2-40B4-BE49-F238E27FC236}">
                <a16:creationId xmlns:a16="http://schemas.microsoft.com/office/drawing/2014/main" id="{4364EBA8-BFBB-407C-AC31-F4A9535D18AC}"/>
              </a:ext>
            </a:extLst>
          </p:cNvPr>
          <p:cNvSpPr/>
          <p:nvPr/>
        </p:nvSpPr>
        <p:spPr>
          <a:xfrm>
            <a:off x="6464447" y="3399391"/>
            <a:ext cx="2508470" cy="523220"/>
          </a:xfrm>
          <a:prstGeom prst="rect">
            <a:avLst/>
          </a:prstGeom>
        </p:spPr>
        <p:txBody>
          <a:bodyPr wrap="square">
            <a:spAutoFit/>
          </a:bodyPr>
          <a:lstStyle/>
          <a:p>
            <a:pPr algn="ctr" rtl="0"/>
            <a:r>
              <a:rPr lang="en-US" sz="2800" dirty="0"/>
              <a:t>Best sample</a:t>
            </a:r>
            <a:endParaRPr lang="he-IL" sz="2800" dirty="0"/>
          </a:p>
        </p:txBody>
      </p:sp>
      <p:sp>
        <p:nvSpPr>
          <p:cNvPr id="26" name="מלבן 25">
            <a:extLst>
              <a:ext uri="{FF2B5EF4-FFF2-40B4-BE49-F238E27FC236}">
                <a16:creationId xmlns:a16="http://schemas.microsoft.com/office/drawing/2014/main" id="{1C383B48-C5A6-4E3B-9128-191E3DE77FDC}"/>
              </a:ext>
            </a:extLst>
          </p:cNvPr>
          <p:cNvSpPr/>
          <p:nvPr/>
        </p:nvSpPr>
        <p:spPr>
          <a:xfrm>
            <a:off x="9287084" y="3399391"/>
            <a:ext cx="2508470" cy="523220"/>
          </a:xfrm>
          <a:prstGeom prst="rect">
            <a:avLst/>
          </a:prstGeom>
        </p:spPr>
        <p:txBody>
          <a:bodyPr wrap="square">
            <a:spAutoFit/>
          </a:bodyPr>
          <a:lstStyle/>
          <a:p>
            <a:pPr algn="ctr" rtl="0"/>
            <a:r>
              <a:rPr lang="en-US" sz="2800" dirty="0"/>
              <a:t>Ground truth</a:t>
            </a:r>
            <a:endParaRPr lang="he-IL" sz="2800" dirty="0"/>
          </a:p>
        </p:txBody>
      </p:sp>
      <p:pic>
        <p:nvPicPr>
          <p:cNvPr id="8" name="תמונה 7" descr="תמונה שמכילה ציור, שעון, שלט&#10;&#10;התיאור נוצר באופן אוטומטי">
            <a:extLst>
              <a:ext uri="{FF2B5EF4-FFF2-40B4-BE49-F238E27FC236}">
                <a16:creationId xmlns:a16="http://schemas.microsoft.com/office/drawing/2014/main" id="{6DCEF084-48E2-407A-9F53-7E07A632F59B}"/>
              </a:ext>
            </a:extLst>
          </p:cNvPr>
          <p:cNvPicPr>
            <a:picLocks noChangeAspect="1"/>
          </p:cNvPicPr>
          <p:nvPr/>
        </p:nvPicPr>
        <p:blipFill rotWithShape="1">
          <a:blip r:embed="rId3">
            <a:extLst>
              <a:ext uri="{28A0092B-C50C-407E-A947-70E740481C1C}">
                <a14:useLocalDpi xmlns:a14="http://schemas.microsoft.com/office/drawing/2010/main" val="0"/>
              </a:ext>
            </a:extLst>
          </a:blip>
          <a:srcRect l="16183" t="1594"/>
          <a:stretch/>
        </p:blipFill>
        <p:spPr>
          <a:xfrm>
            <a:off x="394138" y="4281230"/>
            <a:ext cx="3174385" cy="1729764"/>
          </a:xfrm>
          <a:prstGeom prst="rect">
            <a:avLst/>
          </a:prstGeom>
        </p:spPr>
      </p:pic>
      <p:pic>
        <p:nvPicPr>
          <p:cNvPr id="12" name="תמונה 11" descr="תמונה שמכילה שעון, שלט, ציור&#10;&#10;התיאור נוצר באופן אוטומטי">
            <a:extLst>
              <a:ext uri="{FF2B5EF4-FFF2-40B4-BE49-F238E27FC236}">
                <a16:creationId xmlns:a16="http://schemas.microsoft.com/office/drawing/2014/main" id="{D0D6CF2D-82CD-4894-A29F-19AB0D5B8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225" y="4073871"/>
            <a:ext cx="5134159" cy="1984420"/>
          </a:xfrm>
          <a:prstGeom prst="rect">
            <a:avLst/>
          </a:prstGeom>
        </p:spPr>
      </p:pic>
      <p:pic>
        <p:nvPicPr>
          <p:cNvPr id="16" name="תמונה 15" descr="תמונה שמכילה ציור&#10;&#10;התיאור נוצר באופן אוטומטי">
            <a:extLst>
              <a:ext uri="{FF2B5EF4-FFF2-40B4-BE49-F238E27FC236}">
                <a16:creationId xmlns:a16="http://schemas.microsoft.com/office/drawing/2014/main" id="{88FF1186-9E13-4CA9-9C80-F20828EE8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4789" y="4332172"/>
            <a:ext cx="1779708" cy="1793089"/>
          </a:xfrm>
          <a:prstGeom prst="rect">
            <a:avLst/>
          </a:prstGeom>
        </p:spPr>
      </p:pic>
      <p:sp>
        <p:nvSpPr>
          <p:cNvPr id="27" name="מציין מיקום תוכן 5">
            <a:extLst>
              <a:ext uri="{FF2B5EF4-FFF2-40B4-BE49-F238E27FC236}">
                <a16:creationId xmlns:a16="http://schemas.microsoft.com/office/drawing/2014/main" id="{4A2B7A34-95A0-474F-9131-19236A4EE508}"/>
              </a:ext>
            </a:extLst>
          </p:cNvPr>
          <p:cNvSpPr>
            <a:spLocks noGrp="1"/>
          </p:cNvSpPr>
          <p:nvPr>
            <p:ph idx="1"/>
          </p:nvPr>
        </p:nvSpPr>
        <p:spPr>
          <a:xfrm>
            <a:off x="1097280" y="1845733"/>
            <a:ext cx="10058400" cy="894061"/>
          </a:xfrm>
        </p:spPr>
        <p:txBody>
          <a:bodyPr>
            <a:normAutofit/>
          </a:bodyPr>
          <a:lstStyle/>
          <a:p>
            <a:pPr algn="l" rtl="0">
              <a:buFont typeface="Wingdings" panose="05000000000000000000" pitchFamily="2" charset="2"/>
              <a:buChar char="§"/>
            </a:pPr>
            <a:r>
              <a:rPr lang="en-US" sz="2800" dirty="0"/>
              <a:t> Example 2 - </a:t>
            </a:r>
            <a:r>
              <a:rPr lang="en-US" sz="2800" dirty="0">
                <a:solidFill>
                  <a:schemeClr val="tx1"/>
                </a:solidFill>
              </a:rPr>
              <a:t>most predictions are wrong because of an unfamiliar input (high PE and high RE). </a:t>
            </a:r>
            <a:r>
              <a:rPr lang="en-US" sz="2800" dirty="0"/>
              <a:t> </a:t>
            </a:r>
          </a:p>
          <a:p>
            <a:pPr algn="l" rtl="0">
              <a:buFont typeface="Wingdings" panose="05000000000000000000" pitchFamily="2" charset="2"/>
              <a:buChar char="§"/>
            </a:pPr>
            <a:endParaRPr lang="en-US" sz="2800" dirty="0"/>
          </a:p>
        </p:txBody>
      </p:sp>
      <p:sp>
        <p:nvSpPr>
          <p:cNvPr id="31" name="כותרת 1">
            <a:extLst>
              <a:ext uri="{FF2B5EF4-FFF2-40B4-BE49-F238E27FC236}">
                <a16:creationId xmlns:a16="http://schemas.microsoft.com/office/drawing/2014/main" id="{56C9DAD0-5307-4870-9EED-24E583443C34}"/>
              </a:ext>
            </a:extLst>
          </p:cNvPr>
          <p:cNvSpPr>
            <a:spLocks noGrp="1"/>
          </p:cNvSpPr>
          <p:nvPr>
            <p:ph type="title"/>
          </p:nvPr>
        </p:nvSpPr>
        <p:spPr>
          <a:xfrm>
            <a:off x="1097280" y="286603"/>
            <a:ext cx="10058400" cy="1450757"/>
          </a:xfrm>
          <a:ln>
            <a:noFill/>
          </a:ln>
        </p:spPr>
        <p:txBody>
          <a:bodyPr/>
          <a:lstStyle/>
          <a:p>
            <a:pPr rtl="0"/>
            <a:r>
              <a:rPr lang="en-US" dirty="0"/>
              <a:t>Results – Map Prediction</a:t>
            </a:r>
            <a:endParaRPr lang="he-IL" dirty="0"/>
          </a:p>
        </p:txBody>
      </p:sp>
      <mc:AlternateContent xmlns:mc="http://schemas.openxmlformats.org/markup-compatibility/2006">
        <mc:Choice xmlns:a14="http://schemas.microsoft.com/office/drawing/2010/main" Requires="a14">
          <p:sp>
            <p:nvSpPr>
              <p:cNvPr id="17" name="תיבת טקסט 16">
                <a:extLst>
                  <a:ext uri="{FF2B5EF4-FFF2-40B4-BE49-F238E27FC236}">
                    <a16:creationId xmlns:a16="http://schemas.microsoft.com/office/drawing/2014/main" id="{09F94A79-0E3B-4F8B-8B78-5CE3E6548E96}"/>
                  </a:ext>
                </a:extLst>
              </p:cNvPr>
              <p:cNvSpPr txBox="1"/>
              <p:nvPr/>
            </p:nvSpPr>
            <p:spPr>
              <a:xfrm>
                <a:off x="5243208" y="2921670"/>
                <a:ext cx="2345652" cy="400110"/>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𝑚</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m:oMathPara>
                </a14:m>
                <a:endParaRPr lang="he-IL" sz="2000" dirty="0"/>
              </a:p>
            </p:txBody>
          </p:sp>
        </mc:Choice>
        <mc:Fallback>
          <p:sp>
            <p:nvSpPr>
              <p:cNvPr id="17" name="תיבת טקסט 16">
                <a:extLst>
                  <a:ext uri="{FF2B5EF4-FFF2-40B4-BE49-F238E27FC236}">
                    <a16:creationId xmlns:a16="http://schemas.microsoft.com/office/drawing/2014/main" id="{09F94A79-0E3B-4F8B-8B78-5CE3E6548E96}"/>
                  </a:ext>
                </a:extLst>
              </p:cNvPr>
              <p:cNvSpPr txBox="1">
                <a:spLocks noRot="1" noChangeAspect="1" noMove="1" noResize="1" noEditPoints="1" noAdjustHandles="1" noChangeArrowheads="1" noChangeShapeType="1" noTextEdit="1"/>
              </p:cNvSpPr>
              <p:nvPr/>
            </p:nvSpPr>
            <p:spPr>
              <a:xfrm>
                <a:off x="5243208" y="2921670"/>
                <a:ext cx="2345652" cy="400110"/>
              </a:xfrm>
              <a:prstGeom prst="rect">
                <a:avLst/>
              </a:prstGeom>
              <a:blipFill>
                <a:blip r:embed="rId6"/>
                <a:stretch>
                  <a:fillRect r="-1818" b="-18182"/>
                </a:stretch>
              </a:blipFill>
            </p:spPr>
            <p:txBody>
              <a:bodyPr/>
              <a:lstStyle/>
              <a:p>
                <a:r>
                  <a:rPr lang="he-IL">
                    <a:noFill/>
                  </a:rPr>
                  <a:t> </a:t>
                </a:r>
              </a:p>
            </p:txBody>
          </p:sp>
        </mc:Fallback>
      </mc:AlternateContent>
      <p:pic>
        <p:nvPicPr>
          <p:cNvPr id="18" name="תמונה 17" descr="תמונה שמכילה ציור, שעון, שלט&#10;&#10;התיאור נוצר באופן אוטומטי">
            <a:extLst>
              <a:ext uri="{FF2B5EF4-FFF2-40B4-BE49-F238E27FC236}">
                <a16:creationId xmlns:a16="http://schemas.microsoft.com/office/drawing/2014/main" id="{1FD000E5-9D05-4DB0-81C8-388D71D8D507}"/>
              </a:ext>
            </a:extLst>
          </p:cNvPr>
          <p:cNvPicPr>
            <a:picLocks noChangeAspect="1"/>
          </p:cNvPicPr>
          <p:nvPr/>
        </p:nvPicPr>
        <p:blipFill rotWithShape="1">
          <a:blip r:embed="rId3">
            <a:extLst>
              <a:ext uri="{28A0092B-C50C-407E-A947-70E740481C1C}">
                <a14:useLocalDpi xmlns:a14="http://schemas.microsoft.com/office/drawing/2010/main" val="0"/>
              </a:ext>
            </a:extLst>
          </a:blip>
          <a:srcRect l="16183" t="1594"/>
          <a:stretch/>
        </p:blipFill>
        <p:spPr>
          <a:xfrm>
            <a:off x="394138" y="4328527"/>
            <a:ext cx="3174385" cy="1729764"/>
          </a:xfrm>
          <a:prstGeom prst="rect">
            <a:avLst/>
          </a:prstGeom>
        </p:spPr>
      </p:pic>
    </p:spTree>
    <p:extLst>
      <p:ext uri="{BB962C8B-B14F-4D97-AF65-F5344CB8AC3E}">
        <p14:creationId xmlns:p14="http://schemas.microsoft.com/office/powerpoint/2010/main" val="172857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Results – Map Prediction</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C8DEDC4B-9943-4708-AE18-E1D2909FFF87}"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22</a:t>
            </a:fld>
            <a:endParaRPr lang="he-IL" sz="1400"/>
          </a:p>
        </p:txBody>
      </p:sp>
      <p:sp>
        <p:nvSpPr>
          <p:cNvPr id="19" name="מלבן 18">
            <a:extLst>
              <a:ext uri="{FF2B5EF4-FFF2-40B4-BE49-F238E27FC236}">
                <a16:creationId xmlns:a16="http://schemas.microsoft.com/office/drawing/2014/main" id="{7B5E5B5B-5431-46BD-B7C6-C17E8031D4C7}"/>
              </a:ext>
            </a:extLst>
          </p:cNvPr>
          <p:cNvSpPr/>
          <p:nvPr/>
        </p:nvSpPr>
        <p:spPr>
          <a:xfrm>
            <a:off x="1270169" y="2837811"/>
            <a:ext cx="2345652" cy="523220"/>
          </a:xfrm>
          <a:prstGeom prst="rect">
            <a:avLst/>
          </a:prstGeom>
        </p:spPr>
        <p:txBody>
          <a:bodyPr wrap="square">
            <a:spAutoFit/>
          </a:bodyPr>
          <a:lstStyle/>
          <a:p>
            <a:pPr algn="ctr" rtl="0"/>
            <a:r>
              <a:rPr lang="en-US" sz="2800" dirty="0"/>
              <a:t>Conditioning</a:t>
            </a:r>
            <a:endParaRPr lang="he-IL" sz="3200" dirty="0"/>
          </a:p>
        </p:txBody>
      </p:sp>
      <p:sp>
        <p:nvSpPr>
          <p:cNvPr id="21" name="מלבן 20">
            <a:extLst>
              <a:ext uri="{FF2B5EF4-FFF2-40B4-BE49-F238E27FC236}">
                <a16:creationId xmlns:a16="http://schemas.microsoft.com/office/drawing/2014/main" id="{E3B5B726-E6EE-4882-88C3-A0E5C26A1454}"/>
              </a:ext>
            </a:extLst>
          </p:cNvPr>
          <p:cNvSpPr/>
          <p:nvPr/>
        </p:nvSpPr>
        <p:spPr>
          <a:xfrm>
            <a:off x="189454" y="3402813"/>
            <a:ext cx="2345652" cy="523220"/>
          </a:xfrm>
          <a:prstGeom prst="rect">
            <a:avLst/>
          </a:prstGeom>
        </p:spPr>
        <p:txBody>
          <a:bodyPr wrap="square">
            <a:spAutoFit/>
          </a:bodyPr>
          <a:lstStyle/>
          <a:p>
            <a:pPr algn="ctr" rtl="0"/>
            <a:r>
              <a:rPr lang="en-US" sz="2800" dirty="0"/>
              <a:t>Map</a:t>
            </a:r>
            <a:endParaRPr lang="he-IL" sz="3200" dirty="0"/>
          </a:p>
        </p:txBody>
      </p:sp>
      <p:sp>
        <p:nvSpPr>
          <p:cNvPr id="22" name="מלבן 21">
            <a:extLst>
              <a:ext uri="{FF2B5EF4-FFF2-40B4-BE49-F238E27FC236}">
                <a16:creationId xmlns:a16="http://schemas.microsoft.com/office/drawing/2014/main" id="{96D1AE2F-A332-423F-9865-43876F4DA143}"/>
              </a:ext>
            </a:extLst>
          </p:cNvPr>
          <p:cNvSpPr/>
          <p:nvPr/>
        </p:nvSpPr>
        <p:spPr>
          <a:xfrm>
            <a:off x="2018354" y="3450110"/>
            <a:ext cx="2345652" cy="523220"/>
          </a:xfrm>
          <a:prstGeom prst="rect">
            <a:avLst/>
          </a:prstGeom>
        </p:spPr>
        <p:txBody>
          <a:bodyPr wrap="square">
            <a:spAutoFit/>
          </a:bodyPr>
          <a:lstStyle/>
          <a:p>
            <a:pPr algn="ctr" rtl="0"/>
            <a:r>
              <a:rPr lang="en-US" sz="2800" dirty="0"/>
              <a:t>Action</a:t>
            </a:r>
            <a:endParaRPr lang="he-IL" sz="3200" dirty="0"/>
          </a:p>
        </p:txBody>
      </p:sp>
      <p:sp>
        <p:nvSpPr>
          <p:cNvPr id="23" name="מלבן 22">
            <a:extLst>
              <a:ext uri="{FF2B5EF4-FFF2-40B4-BE49-F238E27FC236}">
                <a16:creationId xmlns:a16="http://schemas.microsoft.com/office/drawing/2014/main" id="{7377E65A-40FC-4743-ACB5-FB9BC483E2C2}"/>
              </a:ext>
            </a:extLst>
          </p:cNvPr>
          <p:cNvSpPr/>
          <p:nvPr/>
        </p:nvSpPr>
        <p:spPr>
          <a:xfrm>
            <a:off x="4003275" y="3450109"/>
            <a:ext cx="2508470" cy="523220"/>
          </a:xfrm>
          <a:prstGeom prst="rect">
            <a:avLst/>
          </a:prstGeom>
        </p:spPr>
        <p:txBody>
          <a:bodyPr wrap="square">
            <a:spAutoFit/>
          </a:bodyPr>
          <a:lstStyle/>
          <a:p>
            <a:pPr algn="ctr" rtl="0"/>
            <a:r>
              <a:rPr lang="en-US" sz="2800" dirty="0"/>
              <a:t>Worst sample</a:t>
            </a:r>
            <a:endParaRPr lang="he-IL" sz="2800" dirty="0"/>
          </a:p>
        </p:txBody>
      </p:sp>
      <p:sp>
        <p:nvSpPr>
          <p:cNvPr id="25" name="מלבן 24">
            <a:extLst>
              <a:ext uri="{FF2B5EF4-FFF2-40B4-BE49-F238E27FC236}">
                <a16:creationId xmlns:a16="http://schemas.microsoft.com/office/drawing/2014/main" id="{4364EBA8-BFBB-407C-AC31-F4A9535D18AC}"/>
              </a:ext>
            </a:extLst>
          </p:cNvPr>
          <p:cNvSpPr/>
          <p:nvPr/>
        </p:nvSpPr>
        <p:spPr>
          <a:xfrm>
            <a:off x="6511745" y="3450110"/>
            <a:ext cx="2508470" cy="523220"/>
          </a:xfrm>
          <a:prstGeom prst="rect">
            <a:avLst/>
          </a:prstGeom>
        </p:spPr>
        <p:txBody>
          <a:bodyPr wrap="square">
            <a:spAutoFit/>
          </a:bodyPr>
          <a:lstStyle/>
          <a:p>
            <a:pPr algn="ctr" rtl="0"/>
            <a:r>
              <a:rPr lang="en-US" sz="2800" dirty="0"/>
              <a:t>Best sample</a:t>
            </a:r>
            <a:endParaRPr lang="he-IL" sz="2800" dirty="0"/>
          </a:p>
        </p:txBody>
      </p:sp>
      <p:sp>
        <p:nvSpPr>
          <p:cNvPr id="26" name="מלבן 25">
            <a:extLst>
              <a:ext uri="{FF2B5EF4-FFF2-40B4-BE49-F238E27FC236}">
                <a16:creationId xmlns:a16="http://schemas.microsoft.com/office/drawing/2014/main" id="{1C383B48-C5A6-4E3B-9128-191E3DE77FDC}"/>
              </a:ext>
            </a:extLst>
          </p:cNvPr>
          <p:cNvSpPr/>
          <p:nvPr/>
        </p:nvSpPr>
        <p:spPr>
          <a:xfrm>
            <a:off x="9334382" y="3450110"/>
            <a:ext cx="2508470" cy="523220"/>
          </a:xfrm>
          <a:prstGeom prst="rect">
            <a:avLst/>
          </a:prstGeom>
        </p:spPr>
        <p:txBody>
          <a:bodyPr wrap="square">
            <a:spAutoFit/>
          </a:bodyPr>
          <a:lstStyle/>
          <a:p>
            <a:pPr algn="ctr" rtl="0"/>
            <a:r>
              <a:rPr lang="en-US" sz="2800" dirty="0"/>
              <a:t>Ground truth</a:t>
            </a:r>
            <a:endParaRPr lang="he-IL" sz="2800" dirty="0"/>
          </a:p>
        </p:txBody>
      </p:sp>
      <p:pic>
        <p:nvPicPr>
          <p:cNvPr id="8" name="תמונה 7" descr="תמונה שמכילה שעון, ציור&#10;&#10;התיאור נוצר באופן אוטומטי">
            <a:extLst>
              <a:ext uri="{FF2B5EF4-FFF2-40B4-BE49-F238E27FC236}">
                <a16:creationId xmlns:a16="http://schemas.microsoft.com/office/drawing/2014/main" id="{2BE7627D-D4C4-4B3F-95BB-2FEA802C8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121" y="4303551"/>
            <a:ext cx="1770991" cy="1770991"/>
          </a:xfrm>
          <a:prstGeom prst="rect">
            <a:avLst/>
          </a:prstGeom>
        </p:spPr>
      </p:pic>
      <p:pic>
        <p:nvPicPr>
          <p:cNvPr id="12" name="תמונה 11">
            <a:extLst>
              <a:ext uri="{FF2B5EF4-FFF2-40B4-BE49-F238E27FC236}">
                <a16:creationId xmlns:a16="http://schemas.microsoft.com/office/drawing/2014/main" id="{11597B35-A6F1-4D33-A7BE-76450D5C7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496" y="4094736"/>
            <a:ext cx="4880099" cy="1966978"/>
          </a:xfrm>
          <a:prstGeom prst="rect">
            <a:avLst/>
          </a:prstGeom>
        </p:spPr>
      </p:pic>
      <p:pic>
        <p:nvPicPr>
          <p:cNvPr id="16" name="תמונה 15" descr="תמונה שמכילה טקסט, שלט, שעון, ציור&#10;&#10;התיאור נוצר באופן אוטומטי">
            <a:extLst>
              <a:ext uri="{FF2B5EF4-FFF2-40B4-BE49-F238E27FC236}">
                <a16:creationId xmlns:a16="http://schemas.microsoft.com/office/drawing/2014/main" id="{9B134413-A0C8-4CBB-8B74-DD799E5EF0ED}"/>
              </a:ext>
            </a:extLst>
          </p:cNvPr>
          <p:cNvPicPr>
            <a:picLocks noChangeAspect="1"/>
          </p:cNvPicPr>
          <p:nvPr/>
        </p:nvPicPr>
        <p:blipFill rotWithShape="1">
          <a:blip r:embed="rId5">
            <a:extLst>
              <a:ext uri="{28A0092B-C50C-407E-A947-70E740481C1C}">
                <a14:useLocalDpi xmlns:a14="http://schemas.microsoft.com/office/drawing/2010/main" val="0"/>
              </a:ext>
            </a:extLst>
          </a:blip>
          <a:srcRect l="14096" t="-8523" b="1"/>
          <a:stretch/>
        </p:blipFill>
        <p:spPr>
          <a:xfrm>
            <a:off x="189454" y="4094736"/>
            <a:ext cx="3118360" cy="1853847"/>
          </a:xfrm>
          <a:prstGeom prst="rect">
            <a:avLst/>
          </a:prstGeom>
        </p:spPr>
      </p:pic>
      <p:sp>
        <p:nvSpPr>
          <p:cNvPr id="24" name="מציין מיקום תוכן 5">
            <a:extLst>
              <a:ext uri="{FF2B5EF4-FFF2-40B4-BE49-F238E27FC236}">
                <a16:creationId xmlns:a16="http://schemas.microsoft.com/office/drawing/2014/main" id="{5C8F367E-FD62-4327-ADE9-4AEB11D3687D}"/>
              </a:ext>
            </a:extLst>
          </p:cNvPr>
          <p:cNvSpPr>
            <a:spLocks noGrp="1"/>
          </p:cNvSpPr>
          <p:nvPr>
            <p:ph idx="1"/>
          </p:nvPr>
        </p:nvSpPr>
        <p:spPr>
          <a:xfrm>
            <a:off x="1097280" y="1845734"/>
            <a:ext cx="10058400" cy="944780"/>
          </a:xfrm>
        </p:spPr>
        <p:txBody>
          <a:bodyPr>
            <a:normAutofit/>
          </a:bodyPr>
          <a:lstStyle/>
          <a:p>
            <a:pPr algn="l" rtl="0">
              <a:buFont typeface="Wingdings" panose="05000000000000000000" pitchFamily="2" charset="2"/>
              <a:buChar char="§"/>
            </a:pPr>
            <a:r>
              <a:rPr lang="en-US" sz="2800" dirty="0"/>
              <a:t> Example 3 - </a:t>
            </a:r>
            <a:r>
              <a:rPr lang="en-US" sz="2800" dirty="0">
                <a:solidFill>
                  <a:schemeClr val="tx1"/>
                </a:solidFill>
              </a:rPr>
              <a:t>most predictions are wrong because of uncommon ground truth map (high PE and low RE)</a:t>
            </a:r>
            <a:endParaRPr lang="en-US" sz="2800" dirty="0"/>
          </a:p>
          <a:p>
            <a:pPr algn="l" rtl="0">
              <a:buFont typeface="Wingdings" panose="05000000000000000000" pitchFamily="2" charset="2"/>
              <a:buChar char="§"/>
            </a:pPr>
            <a:endParaRPr lang="en-US" sz="2800" dirty="0"/>
          </a:p>
        </p:txBody>
      </p:sp>
      <mc:AlternateContent xmlns:mc="http://schemas.openxmlformats.org/markup-compatibility/2006">
        <mc:Choice xmlns:a14="http://schemas.microsoft.com/office/drawing/2010/main" Requires="a14">
          <p:sp>
            <p:nvSpPr>
              <p:cNvPr id="17" name="תיבת טקסט 16">
                <a:extLst>
                  <a:ext uri="{FF2B5EF4-FFF2-40B4-BE49-F238E27FC236}">
                    <a16:creationId xmlns:a16="http://schemas.microsoft.com/office/drawing/2014/main" id="{88992639-EECB-46E8-B8B0-A66481ED7477}"/>
                  </a:ext>
                </a:extLst>
              </p:cNvPr>
              <p:cNvSpPr txBox="1"/>
              <p:nvPr/>
            </p:nvSpPr>
            <p:spPr>
              <a:xfrm>
                <a:off x="5243208" y="2921670"/>
                <a:ext cx="2345652" cy="400110"/>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ℙ</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𝑚</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oMath>
                  </m:oMathPara>
                </a14:m>
                <a:endParaRPr lang="he-IL" sz="2000" dirty="0"/>
              </a:p>
            </p:txBody>
          </p:sp>
        </mc:Choice>
        <mc:Fallback>
          <p:sp>
            <p:nvSpPr>
              <p:cNvPr id="17" name="תיבת טקסט 16">
                <a:extLst>
                  <a:ext uri="{FF2B5EF4-FFF2-40B4-BE49-F238E27FC236}">
                    <a16:creationId xmlns:a16="http://schemas.microsoft.com/office/drawing/2014/main" id="{88992639-EECB-46E8-B8B0-A66481ED7477}"/>
                  </a:ext>
                </a:extLst>
              </p:cNvPr>
              <p:cNvSpPr txBox="1">
                <a:spLocks noRot="1" noChangeAspect="1" noMove="1" noResize="1" noEditPoints="1" noAdjustHandles="1" noChangeArrowheads="1" noChangeShapeType="1" noTextEdit="1"/>
              </p:cNvSpPr>
              <p:nvPr/>
            </p:nvSpPr>
            <p:spPr>
              <a:xfrm>
                <a:off x="5243208" y="2921670"/>
                <a:ext cx="2345652" cy="400110"/>
              </a:xfrm>
              <a:prstGeom prst="rect">
                <a:avLst/>
              </a:prstGeom>
              <a:blipFill>
                <a:blip r:embed="rId6"/>
                <a:stretch>
                  <a:fillRect r="-1818" b="-18182"/>
                </a:stretch>
              </a:blipFill>
            </p:spPr>
            <p:txBody>
              <a:bodyPr/>
              <a:lstStyle/>
              <a:p>
                <a:r>
                  <a:rPr lang="he-IL">
                    <a:noFill/>
                  </a:rPr>
                  <a:t> </a:t>
                </a:r>
              </a:p>
            </p:txBody>
          </p:sp>
        </mc:Fallback>
      </mc:AlternateContent>
    </p:spTree>
    <p:extLst>
      <p:ext uri="{BB962C8B-B14F-4D97-AF65-F5344CB8AC3E}">
        <p14:creationId xmlns:p14="http://schemas.microsoft.com/office/powerpoint/2010/main" val="212685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6A577B-381D-4E37-9C16-FD15E3717564}"/>
              </a:ext>
            </a:extLst>
          </p:cNvPr>
          <p:cNvSpPr>
            <a:spLocks noGrp="1"/>
          </p:cNvSpPr>
          <p:nvPr>
            <p:ph type="title"/>
          </p:nvPr>
        </p:nvSpPr>
        <p:spPr/>
        <p:txBody>
          <a:bodyPr/>
          <a:lstStyle/>
          <a:p>
            <a:r>
              <a:rPr lang="en-US" dirty="0"/>
              <a:t>Results – Map Prediction</a:t>
            </a:r>
            <a:endParaRPr lang="he-IL" dirty="0"/>
          </a:p>
        </p:txBody>
      </p:sp>
      <p:sp>
        <p:nvSpPr>
          <p:cNvPr id="4" name="מציין מיקום של תאריך 3">
            <a:extLst>
              <a:ext uri="{FF2B5EF4-FFF2-40B4-BE49-F238E27FC236}">
                <a16:creationId xmlns:a16="http://schemas.microsoft.com/office/drawing/2014/main" id="{3D1AB369-540A-4F57-BAD3-623361902CAD}"/>
              </a:ext>
            </a:extLst>
          </p:cNvPr>
          <p:cNvSpPr>
            <a:spLocks noGrp="1"/>
          </p:cNvSpPr>
          <p:nvPr>
            <p:ph type="dt" sz="half" idx="10"/>
          </p:nvPr>
        </p:nvSpPr>
        <p:spPr/>
        <p:txBody>
          <a:bodyPr/>
          <a:lstStyle/>
          <a:p>
            <a:fld id="{B4EF6D25-F0C1-435E-8982-3C1EF3AEB895}" type="datetime3">
              <a:rPr lang="en-US" smtClean="0"/>
              <a:t>6 June 2020</a:t>
            </a:fld>
            <a:endParaRPr lang="he-IL"/>
          </a:p>
        </p:txBody>
      </p:sp>
      <p:sp>
        <p:nvSpPr>
          <p:cNvPr id="5" name="מציין מיקום של כותרת תחתונה 4">
            <a:extLst>
              <a:ext uri="{FF2B5EF4-FFF2-40B4-BE49-F238E27FC236}">
                <a16:creationId xmlns:a16="http://schemas.microsoft.com/office/drawing/2014/main" id="{1320EA8D-608A-41A0-B009-535C36CF5FBD}"/>
              </a:ext>
            </a:extLst>
          </p:cNvPr>
          <p:cNvSpPr>
            <a:spLocks noGrp="1"/>
          </p:cNvSpPr>
          <p:nvPr>
            <p:ph type="ftr" sz="quarter" idx="11"/>
          </p:nvPr>
        </p:nvSpPr>
        <p:spPr/>
        <p:txBody>
          <a:bodyPr/>
          <a:lstStyle/>
          <a:p>
            <a:r>
              <a:rPr lang="en-US"/>
              <a:t>Seminar</a:t>
            </a:r>
            <a:endParaRPr lang="he-IL"/>
          </a:p>
        </p:txBody>
      </p:sp>
      <p:sp>
        <p:nvSpPr>
          <p:cNvPr id="6" name="מציין מיקום של מספר שקופית 5">
            <a:extLst>
              <a:ext uri="{FF2B5EF4-FFF2-40B4-BE49-F238E27FC236}">
                <a16:creationId xmlns:a16="http://schemas.microsoft.com/office/drawing/2014/main" id="{F4DA0982-B1FD-45D9-AB96-58376BD30C63}"/>
              </a:ext>
            </a:extLst>
          </p:cNvPr>
          <p:cNvSpPr>
            <a:spLocks noGrp="1"/>
          </p:cNvSpPr>
          <p:nvPr>
            <p:ph type="sldNum" sz="quarter" idx="12"/>
          </p:nvPr>
        </p:nvSpPr>
        <p:spPr/>
        <p:txBody>
          <a:bodyPr/>
          <a:lstStyle/>
          <a:p>
            <a:fld id="{2876A6F0-3520-415D-92A5-5DB9D7C03B09}" type="slidenum">
              <a:rPr lang="he-IL" smtClean="0"/>
              <a:t>23</a:t>
            </a:fld>
            <a:endParaRPr lang="he-IL"/>
          </a:p>
        </p:txBody>
      </p:sp>
      <p:pic>
        <p:nvPicPr>
          <p:cNvPr id="19" name="מציין מיקום תוכן 18">
            <a:extLst>
              <a:ext uri="{FF2B5EF4-FFF2-40B4-BE49-F238E27FC236}">
                <a16:creationId xmlns:a16="http://schemas.microsoft.com/office/drawing/2014/main" id="{0F7E2978-5431-4A46-A06B-30C7A484F6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6154" y="1853945"/>
            <a:ext cx="4160019" cy="4022725"/>
          </a:xfrm>
        </p:spPr>
      </p:pic>
      <p:pic>
        <p:nvPicPr>
          <p:cNvPr id="21" name="תמונה 20">
            <a:extLst>
              <a:ext uri="{FF2B5EF4-FFF2-40B4-BE49-F238E27FC236}">
                <a16:creationId xmlns:a16="http://schemas.microsoft.com/office/drawing/2014/main" id="{09A9C899-F76C-4C4F-BD6D-1738EC0B5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936" y="1825051"/>
            <a:ext cx="4205785" cy="4022726"/>
          </a:xfrm>
          <a:prstGeom prst="rect">
            <a:avLst/>
          </a:prstGeom>
        </p:spPr>
      </p:pic>
      <p:sp>
        <p:nvSpPr>
          <p:cNvPr id="22" name="תיבת טקסט 21">
            <a:extLst>
              <a:ext uri="{FF2B5EF4-FFF2-40B4-BE49-F238E27FC236}">
                <a16:creationId xmlns:a16="http://schemas.microsoft.com/office/drawing/2014/main" id="{9A448F84-0609-400F-946C-E6A03768E983}"/>
              </a:ext>
            </a:extLst>
          </p:cNvPr>
          <p:cNvSpPr txBox="1"/>
          <p:nvPr/>
        </p:nvSpPr>
        <p:spPr>
          <a:xfrm>
            <a:off x="2338869" y="5935468"/>
            <a:ext cx="5923735" cy="369332"/>
          </a:xfrm>
          <a:prstGeom prst="rect">
            <a:avLst/>
          </a:prstGeom>
          <a:noFill/>
        </p:spPr>
        <p:txBody>
          <a:bodyPr wrap="square" rtlCol="1">
            <a:spAutoFit/>
          </a:bodyPr>
          <a:lstStyle/>
          <a:p>
            <a:pPr algn="l" rtl="0"/>
            <a:r>
              <a:rPr lang="en-US" dirty="0">
                <a:solidFill>
                  <a:srgbClr val="FF0000"/>
                </a:solidFill>
              </a:rPr>
              <a:t>Reconstruction</a:t>
            </a:r>
            <a:r>
              <a:rPr lang="en-US" dirty="0"/>
              <a:t> and </a:t>
            </a:r>
            <a:r>
              <a:rPr lang="en-US" dirty="0">
                <a:solidFill>
                  <a:srgbClr val="66FF33"/>
                </a:solidFill>
              </a:rPr>
              <a:t>prediction</a:t>
            </a:r>
            <a:r>
              <a:rPr lang="en-US" dirty="0"/>
              <a:t> error of the test set</a:t>
            </a:r>
            <a:endParaRPr lang="he-IL" dirty="0"/>
          </a:p>
        </p:txBody>
      </p:sp>
      <p:pic>
        <p:nvPicPr>
          <p:cNvPr id="10" name="תמונה 9" descr="תמונה שמכילה שעון, שלט, ציור&#10;&#10;התיאור נוצר באופן אוטומטי">
            <a:extLst>
              <a:ext uri="{FF2B5EF4-FFF2-40B4-BE49-F238E27FC236}">
                <a16:creationId xmlns:a16="http://schemas.microsoft.com/office/drawing/2014/main" id="{5BA4B841-0DC2-49C8-B3AD-84BA76D7F8D0}"/>
              </a:ext>
            </a:extLst>
          </p:cNvPr>
          <p:cNvPicPr>
            <a:picLocks noChangeAspect="1"/>
          </p:cNvPicPr>
          <p:nvPr/>
        </p:nvPicPr>
        <p:blipFill rotWithShape="1">
          <a:blip r:embed="rId5">
            <a:extLst>
              <a:ext uri="{28A0092B-C50C-407E-A947-70E740481C1C}">
                <a14:useLocalDpi xmlns:a14="http://schemas.microsoft.com/office/drawing/2010/main" val="0"/>
              </a:ext>
            </a:extLst>
          </a:blip>
          <a:srcRect l="56869" t="11376" r="6805"/>
          <a:stretch/>
        </p:blipFill>
        <p:spPr>
          <a:xfrm>
            <a:off x="9803181" y="2549668"/>
            <a:ext cx="1864999" cy="1758664"/>
          </a:xfrm>
          <a:prstGeom prst="rect">
            <a:avLst/>
          </a:prstGeom>
        </p:spPr>
      </p:pic>
      <p:sp>
        <p:nvSpPr>
          <p:cNvPr id="3" name="מלבן 2">
            <a:extLst>
              <a:ext uri="{FF2B5EF4-FFF2-40B4-BE49-F238E27FC236}">
                <a16:creationId xmlns:a16="http://schemas.microsoft.com/office/drawing/2014/main" id="{6B6253CD-F15C-4623-B8DA-BDF8AB5ADAC8}"/>
              </a:ext>
            </a:extLst>
          </p:cNvPr>
          <p:cNvSpPr/>
          <p:nvPr/>
        </p:nvSpPr>
        <p:spPr>
          <a:xfrm>
            <a:off x="9900458" y="2558375"/>
            <a:ext cx="1733823" cy="14470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6">
            <a:extLst>
              <a:ext uri="{FF2B5EF4-FFF2-40B4-BE49-F238E27FC236}">
                <a16:creationId xmlns:a16="http://schemas.microsoft.com/office/drawing/2014/main" id="{3981C079-12FD-4E39-95D3-8B2FE9707C5C}"/>
              </a:ext>
            </a:extLst>
          </p:cNvPr>
          <p:cNvSpPr/>
          <p:nvPr/>
        </p:nvSpPr>
        <p:spPr>
          <a:xfrm>
            <a:off x="9900458" y="4027251"/>
            <a:ext cx="1767722" cy="289787"/>
          </a:xfrm>
          <a:prstGeom prst="rect">
            <a:avLst/>
          </a:prstGeom>
          <a:noFill/>
          <a:ln w="38100">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מחבר חץ ישר 10">
            <a:extLst>
              <a:ext uri="{FF2B5EF4-FFF2-40B4-BE49-F238E27FC236}">
                <a16:creationId xmlns:a16="http://schemas.microsoft.com/office/drawing/2014/main" id="{B9769B87-6E87-499C-9337-AF0AFFD43C41}"/>
              </a:ext>
            </a:extLst>
          </p:cNvPr>
          <p:cNvCxnSpPr>
            <a:cxnSpLocks/>
            <a:stCxn id="3" idx="0"/>
          </p:cNvCxnSpPr>
          <p:nvPr/>
        </p:nvCxnSpPr>
        <p:spPr>
          <a:xfrm flipV="1">
            <a:off x="10767370" y="2305457"/>
            <a:ext cx="1149" cy="25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תיבת טקסט 11">
            <a:extLst>
              <a:ext uri="{FF2B5EF4-FFF2-40B4-BE49-F238E27FC236}">
                <a16:creationId xmlns:a16="http://schemas.microsoft.com/office/drawing/2014/main" id="{EFB9FA4A-7E88-40EC-B709-D272FAAE0A19}"/>
              </a:ext>
            </a:extLst>
          </p:cNvPr>
          <p:cNvSpPr txBox="1"/>
          <p:nvPr/>
        </p:nvSpPr>
        <p:spPr>
          <a:xfrm>
            <a:off x="9733732" y="1958848"/>
            <a:ext cx="2101174" cy="369332"/>
          </a:xfrm>
          <a:prstGeom prst="rect">
            <a:avLst/>
          </a:prstGeom>
          <a:noFill/>
        </p:spPr>
        <p:txBody>
          <a:bodyPr wrap="square" rtlCol="1">
            <a:spAutoFit/>
          </a:bodyPr>
          <a:lstStyle/>
          <a:p>
            <a:r>
              <a:rPr lang="en-US" dirty="0">
                <a:solidFill>
                  <a:srgbClr val="FF0000"/>
                </a:solidFill>
              </a:rPr>
              <a:t>Reconstruction area</a:t>
            </a:r>
            <a:endParaRPr lang="he-IL" dirty="0">
              <a:solidFill>
                <a:srgbClr val="FF0000"/>
              </a:solidFill>
            </a:endParaRPr>
          </a:p>
        </p:txBody>
      </p:sp>
      <p:cxnSp>
        <p:nvCxnSpPr>
          <p:cNvPr id="14" name="מחבר חץ ישר 13">
            <a:extLst>
              <a:ext uri="{FF2B5EF4-FFF2-40B4-BE49-F238E27FC236}">
                <a16:creationId xmlns:a16="http://schemas.microsoft.com/office/drawing/2014/main" id="{479904BC-72B4-44DA-A347-38D17518FE5A}"/>
              </a:ext>
            </a:extLst>
          </p:cNvPr>
          <p:cNvCxnSpPr>
            <a:stCxn id="7" idx="2"/>
          </p:cNvCxnSpPr>
          <p:nvPr/>
        </p:nvCxnSpPr>
        <p:spPr>
          <a:xfrm>
            <a:off x="10784319" y="4317038"/>
            <a:ext cx="0" cy="303600"/>
          </a:xfrm>
          <a:prstGeom prst="straightConnector1">
            <a:avLst/>
          </a:prstGeom>
          <a:ln>
            <a:solidFill>
              <a:srgbClr val="66FF33"/>
            </a:solidFill>
            <a:tailEnd type="triangle"/>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9F7DDE0B-02E8-4FE1-9AE0-8D4608FA22A7}"/>
              </a:ext>
            </a:extLst>
          </p:cNvPr>
          <p:cNvSpPr txBox="1"/>
          <p:nvPr/>
        </p:nvSpPr>
        <p:spPr>
          <a:xfrm>
            <a:off x="9733732" y="4642501"/>
            <a:ext cx="2101174" cy="369332"/>
          </a:xfrm>
          <a:prstGeom prst="rect">
            <a:avLst/>
          </a:prstGeom>
          <a:noFill/>
        </p:spPr>
        <p:txBody>
          <a:bodyPr wrap="square" rtlCol="1">
            <a:spAutoFit/>
          </a:bodyPr>
          <a:lstStyle/>
          <a:p>
            <a:pPr algn="ctr"/>
            <a:r>
              <a:rPr lang="en-US" dirty="0">
                <a:solidFill>
                  <a:srgbClr val="66FF33"/>
                </a:solidFill>
              </a:rPr>
              <a:t>Prediction area</a:t>
            </a:r>
            <a:endParaRPr lang="he-IL" dirty="0">
              <a:solidFill>
                <a:srgbClr val="66FF33"/>
              </a:solidFill>
            </a:endParaRPr>
          </a:p>
        </p:txBody>
      </p:sp>
    </p:spTree>
    <p:extLst>
      <p:ext uri="{BB962C8B-B14F-4D97-AF65-F5344CB8AC3E}">
        <p14:creationId xmlns:p14="http://schemas.microsoft.com/office/powerpoint/2010/main" val="2537200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with Experience-Based Prediction </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endParaRPr lang="en-US" sz="2800" dirty="0"/>
          </a:p>
          <a:p>
            <a:pPr algn="l" rtl="0">
              <a:buFont typeface="Wingdings" panose="05000000000000000000" pitchFamily="2" charset="2"/>
              <a:buChar char="§"/>
            </a:pPr>
            <a:endParaRPr lang="he-IL" sz="2800"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D6C438B0-8984-4DD5-96C9-ECA7241FE944}"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24</a:t>
            </a:fld>
            <a:endParaRPr lang="he-IL" sz="1400"/>
          </a:p>
        </p:txBody>
      </p:sp>
      <p:pic>
        <p:nvPicPr>
          <p:cNvPr id="7" name="תמונה 6">
            <a:extLst>
              <a:ext uri="{FF2B5EF4-FFF2-40B4-BE49-F238E27FC236}">
                <a16:creationId xmlns:a16="http://schemas.microsoft.com/office/drawing/2014/main" id="{DEFC20F1-9A01-41C4-BFC1-8E11073D6C5D}"/>
              </a:ext>
            </a:extLst>
          </p:cNvPr>
          <p:cNvPicPr>
            <a:picLocks noChangeAspect="1"/>
          </p:cNvPicPr>
          <p:nvPr/>
        </p:nvPicPr>
        <p:blipFill>
          <a:blip r:embed="rId3"/>
          <a:stretch>
            <a:fillRect/>
          </a:stretch>
        </p:blipFill>
        <p:spPr>
          <a:xfrm>
            <a:off x="883227" y="1791306"/>
            <a:ext cx="5437180" cy="4545142"/>
          </a:xfrm>
          <a:prstGeom prst="rect">
            <a:avLst/>
          </a:prstGeom>
        </p:spPr>
      </p:pic>
      <p:sp>
        <p:nvSpPr>
          <p:cNvPr id="8" name="תיבת טקסט 7">
            <a:extLst>
              <a:ext uri="{FF2B5EF4-FFF2-40B4-BE49-F238E27FC236}">
                <a16:creationId xmlns:a16="http://schemas.microsoft.com/office/drawing/2014/main" id="{F8F024D7-333E-45E3-8CF7-D4EB6FA94003}"/>
              </a:ext>
            </a:extLst>
          </p:cNvPr>
          <p:cNvSpPr txBox="1"/>
          <p:nvPr/>
        </p:nvSpPr>
        <p:spPr>
          <a:xfrm>
            <a:off x="6975952" y="2020721"/>
            <a:ext cx="3771996" cy="3046988"/>
          </a:xfrm>
          <a:prstGeom prst="rect">
            <a:avLst/>
          </a:prstGeom>
          <a:noFill/>
        </p:spPr>
        <p:txBody>
          <a:bodyPr wrap="square" rtlCol="1">
            <a:spAutoFit/>
          </a:bodyPr>
          <a:lstStyle/>
          <a:p>
            <a:pPr algn="l" rtl="0"/>
            <a:r>
              <a:rPr lang="en-US" sz="2400" b="1" dirty="0"/>
              <a:t>Inputs: </a:t>
            </a:r>
          </a:p>
          <a:p>
            <a:pPr algn="l" rtl="0"/>
            <a:r>
              <a:rPr lang="en-US" sz="2400" dirty="0"/>
              <a:t>State belief</a:t>
            </a:r>
          </a:p>
          <a:p>
            <a:pPr algn="l" rtl="0"/>
            <a:r>
              <a:rPr lang="en-US" sz="2400" dirty="0"/>
              <a:t>Map belief</a:t>
            </a:r>
          </a:p>
          <a:p>
            <a:pPr algn="l" rtl="0"/>
            <a:r>
              <a:rPr lang="en-US" sz="2400" dirty="0"/>
              <a:t>Candidate action</a:t>
            </a:r>
          </a:p>
          <a:p>
            <a:pPr algn="l" rtl="0"/>
            <a:r>
              <a:rPr lang="en-US" sz="2400" dirty="0"/>
              <a:t>Trained decoder</a:t>
            </a:r>
          </a:p>
          <a:p>
            <a:pPr algn="l" rtl="0"/>
            <a:endParaRPr lang="en-US" sz="2400" dirty="0"/>
          </a:p>
          <a:p>
            <a:pPr algn="l" rtl="0"/>
            <a:r>
              <a:rPr lang="en-US" sz="2400" b="1" dirty="0"/>
              <a:t>Output:</a:t>
            </a:r>
          </a:p>
          <a:p>
            <a:pPr algn="l" rtl="0"/>
            <a:r>
              <a:rPr lang="en-US" sz="2400" dirty="0"/>
              <a:t>computed objective function</a:t>
            </a:r>
            <a:endParaRPr lang="he-IL" sz="2400" dirty="0"/>
          </a:p>
        </p:txBody>
      </p:sp>
      <p:sp>
        <p:nvSpPr>
          <p:cNvPr id="9" name="חץ: ימינה 8">
            <a:extLst>
              <a:ext uri="{FF2B5EF4-FFF2-40B4-BE49-F238E27FC236}">
                <a16:creationId xmlns:a16="http://schemas.microsoft.com/office/drawing/2014/main" id="{762DA869-34F5-41EE-A720-772B1B47F2F4}"/>
              </a:ext>
            </a:extLst>
          </p:cNvPr>
          <p:cNvSpPr/>
          <p:nvPr/>
        </p:nvSpPr>
        <p:spPr>
          <a:xfrm>
            <a:off x="209965" y="2157984"/>
            <a:ext cx="566235"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descr="תמונה שמכילה שעון&#10;&#10;התיאור נוצר באופן אוטומטי">
            <a:extLst>
              <a:ext uri="{FF2B5EF4-FFF2-40B4-BE49-F238E27FC236}">
                <a16:creationId xmlns:a16="http://schemas.microsoft.com/office/drawing/2014/main" id="{C8692839-5BE5-4617-BEDA-98C5583B6DEC}"/>
              </a:ext>
            </a:extLst>
          </p:cNvPr>
          <p:cNvPicPr>
            <a:picLocks noChangeAspect="1"/>
          </p:cNvPicPr>
          <p:nvPr/>
        </p:nvPicPr>
        <p:blipFill rotWithShape="1">
          <a:blip r:embed="rId4">
            <a:extLst>
              <a:ext uri="{28A0092B-C50C-407E-A947-70E740481C1C}">
                <a14:useLocalDpi xmlns:a14="http://schemas.microsoft.com/office/drawing/2010/main" val="0"/>
              </a:ext>
            </a:extLst>
          </a:blip>
          <a:srcRect t="6626" r="28963" b="21292"/>
          <a:stretch/>
        </p:blipFill>
        <p:spPr>
          <a:xfrm>
            <a:off x="9649817" y="2374460"/>
            <a:ext cx="2161408" cy="1482954"/>
          </a:xfrm>
          <a:prstGeom prst="rect">
            <a:avLst/>
          </a:prstGeom>
        </p:spPr>
      </p:pic>
      <p:pic>
        <p:nvPicPr>
          <p:cNvPr id="12" name="תמונה 11">
            <a:extLst>
              <a:ext uri="{FF2B5EF4-FFF2-40B4-BE49-F238E27FC236}">
                <a16:creationId xmlns:a16="http://schemas.microsoft.com/office/drawing/2014/main" id="{4AA06CC4-4702-4730-A9AE-ED769709FF1E}"/>
              </a:ext>
            </a:extLst>
          </p:cNvPr>
          <p:cNvPicPr>
            <a:picLocks noChangeAspect="1"/>
          </p:cNvPicPr>
          <p:nvPr/>
        </p:nvPicPr>
        <p:blipFill>
          <a:blip r:embed="rId5"/>
          <a:stretch>
            <a:fillRect/>
          </a:stretch>
        </p:blipFill>
        <p:spPr>
          <a:xfrm>
            <a:off x="6320407" y="5067709"/>
            <a:ext cx="5651382" cy="986556"/>
          </a:xfrm>
          <a:prstGeom prst="rect">
            <a:avLst/>
          </a:prstGeom>
        </p:spPr>
      </p:pic>
    </p:spTree>
    <p:extLst>
      <p:ext uri="{BB962C8B-B14F-4D97-AF65-F5344CB8AC3E}">
        <p14:creationId xmlns:p14="http://schemas.microsoft.com/office/powerpoint/2010/main" val="228561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with Experience-Based Prediction </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endParaRPr lang="en-US" sz="2800" dirty="0"/>
          </a:p>
          <a:p>
            <a:pPr algn="l" rtl="0">
              <a:buFont typeface="Wingdings" panose="05000000000000000000" pitchFamily="2" charset="2"/>
              <a:buChar char="§"/>
            </a:pPr>
            <a:endParaRPr lang="he-IL" sz="2800"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2971C66C-ADAD-4A2D-BD01-524061ADE082}"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25</a:t>
            </a:fld>
            <a:endParaRPr lang="he-IL" sz="1400"/>
          </a:p>
        </p:txBody>
      </p:sp>
      <p:pic>
        <p:nvPicPr>
          <p:cNvPr id="7" name="תמונה 6">
            <a:extLst>
              <a:ext uri="{FF2B5EF4-FFF2-40B4-BE49-F238E27FC236}">
                <a16:creationId xmlns:a16="http://schemas.microsoft.com/office/drawing/2014/main" id="{DEFC20F1-9A01-41C4-BFC1-8E11073D6C5D}"/>
              </a:ext>
            </a:extLst>
          </p:cNvPr>
          <p:cNvPicPr>
            <a:picLocks noChangeAspect="1"/>
          </p:cNvPicPr>
          <p:nvPr/>
        </p:nvPicPr>
        <p:blipFill>
          <a:blip r:embed="rId3"/>
          <a:stretch>
            <a:fillRect/>
          </a:stretch>
        </p:blipFill>
        <p:spPr>
          <a:xfrm>
            <a:off x="883227" y="1791306"/>
            <a:ext cx="5437180" cy="4545142"/>
          </a:xfrm>
          <a:prstGeom prst="rect">
            <a:avLst/>
          </a:prstGeom>
        </p:spPr>
      </p:pic>
      <p:sp>
        <p:nvSpPr>
          <p:cNvPr id="8" name="תיבת טקסט 7">
            <a:extLst>
              <a:ext uri="{FF2B5EF4-FFF2-40B4-BE49-F238E27FC236}">
                <a16:creationId xmlns:a16="http://schemas.microsoft.com/office/drawing/2014/main" id="{F8F024D7-333E-45E3-8CF7-D4EB6FA94003}"/>
              </a:ext>
            </a:extLst>
          </p:cNvPr>
          <p:cNvSpPr txBox="1"/>
          <p:nvPr/>
        </p:nvSpPr>
        <p:spPr>
          <a:xfrm>
            <a:off x="6656833" y="2066441"/>
            <a:ext cx="4162458" cy="523220"/>
          </a:xfrm>
          <a:prstGeom prst="rect">
            <a:avLst/>
          </a:prstGeom>
          <a:noFill/>
        </p:spPr>
        <p:txBody>
          <a:bodyPr wrap="square" rtlCol="1">
            <a:spAutoFit/>
          </a:bodyPr>
          <a:lstStyle/>
          <a:p>
            <a:pPr algn="l" rtl="0"/>
            <a:r>
              <a:rPr lang="en-US" sz="2800" dirty="0"/>
              <a:t>Get current sub-map</a:t>
            </a:r>
            <a:endParaRPr lang="he-IL" sz="2800" dirty="0"/>
          </a:p>
        </p:txBody>
      </p:sp>
      <p:pic>
        <p:nvPicPr>
          <p:cNvPr id="10" name="תמונה 9">
            <a:extLst>
              <a:ext uri="{FF2B5EF4-FFF2-40B4-BE49-F238E27FC236}">
                <a16:creationId xmlns:a16="http://schemas.microsoft.com/office/drawing/2014/main" id="{DEAC7BEB-5E17-4B68-ACBC-B0644F6928EF}"/>
              </a:ext>
            </a:extLst>
          </p:cNvPr>
          <p:cNvPicPr>
            <a:picLocks noChangeAspect="1"/>
          </p:cNvPicPr>
          <p:nvPr/>
        </p:nvPicPr>
        <p:blipFill>
          <a:blip r:embed="rId4"/>
          <a:stretch>
            <a:fillRect/>
          </a:stretch>
        </p:blipFill>
        <p:spPr>
          <a:xfrm>
            <a:off x="9989545" y="1843059"/>
            <a:ext cx="1662470" cy="1742055"/>
          </a:xfrm>
          <a:prstGeom prst="rect">
            <a:avLst/>
          </a:prstGeom>
        </p:spPr>
      </p:pic>
      <p:sp>
        <p:nvSpPr>
          <p:cNvPr id="11" name="חץ: ימינה 10">
            <a:extLst>
              <a:ext uri="{FF2B5EF4-FFF2-40B4-BE49-F238E27FC236}">
                <a16:creationId xmlns:a16="http://schemas.microsoft.com/office/drawing/2014/main" id="{297F5011-4238-4DD0-9E52-0A2CD6C5EBD9}"/>
              </a:ext>
            </a:extLst>
          </p:cNvPr>
          <p:cNvSpPr/>
          <p:nvPr/>
        </p:nvSpPr>
        <p:spPr>
          <a:xfrm>
            <a:off x="103774" y="3416894"/>
            <a:ext cx="566235"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תמונה 12">
            <a:extLst>
              <a:ext uri="{FF2B5EF4-FFF2-40B4-BE49-F238E27FC236}">
                <a16:creationId xmlns:a16="http://schemas.microsoft.com/office/drawing/2014/main" id="{263210D6-3AC2-4C3F-8BA7-875FC6CF63F8}"/>
              </a:ext>
            </a:extLst>
          </p:cNvPr>
          <p:cNvPicPr>
            <a:picLocks noChangeAspect="1"/>
          </p:cNvPicPr>
          <p:nvPr/>
        </p:nvPicPr>
        <p:blipFill rotWithShape="1">
          <a:blip r:embed="rId5"/>
          <a:srcRect t="1" r="1764" b="-39874"/>
          <a:stretch/>
        </p:blipFill>
        <p:spPr>
          <a:xfrm>
            <a:off x="6694726" y="2649194"/>
            <a:ext cx="2402602" cy="932292"/>
          </a:xfrm>
          <a:prstGeom prst="rect">
            <a:avLst/>
          </a:prstGeom>
        </p:spPr>
      </p:pic>
      <p:pic>
        <p:nvPicPr>
          <p:cNvPr id="9" name="תמונה 8">
            <a:extLst>
              <a:ext uri="{FF2B5EF4-FFF2-40B4-BE49-F238E27FC236}">
                <a16:creationId xmlns:a16="http://schemas.microsoft.com/office/drawing/2014/main" id="{D31B940B-CF83-4AAF-B130-9131DC7ACB7D}"/>
              </a:ext>
            </a:extLst>
          </p:cNvPr>
          <p:cNvPicPr>
            <a:picLocks noChangeAspect="1"/>
          </p:cNvPicPr>
          <p:nvPr/>
        </p:nvPicPr>
        <p:blipFill>
          <a:blip r:embed="rId6"/>
          <a:stretch>
            <a:fillRect/>
          </a:stretch>
        </p:blipFill>
        <p:spPr>
          <a:xfrm>
            <a:off x="6725647" y="4798370"/>
            <a:ext cx="2864386" cy="936434"/>
          </a:xfrm>
          <a:prstGeom prst="rect">
            <a:avLst/>
          </a:prstGeom>
        </p:spPr>
      </p:pic>
      <p:sp>
        <p:nvSpPr>
          <p:cNvPr id="14" name="תיבת טקסט 13">
            <a:extLst>
              <a:ext uri="{FF2B5EF4-FFF2-40B4-BE49-F238E27FC236}">
                <a16:creationId xmlns:a16="http://schemas.microsoft.com/office/drawing/2014/main" id="{2AF2332E-AB04-44FE-A511-FE73CBD3E482}"/>
              </a:ext>
            </a:extLst>
          </p:cNvPr>
          <p:cNvSpPr txBox="1"/>
          <p:nvPr/>
        </p:nvSpPr>
        <p:spPr>
          <a:xfrm>
            <a:off x="6656833" y="4202070"/>
            <a:ext cx="4651940" cy="523220"/>
          </a:xfrm>
          <a:prstGeom prst="rect">
            <a:avLst/>
          </a:prstGeom>
          <a:noFill/>
        </p:spPr>
        <p:txBody>
          <a:bodyPr wrap="square" rtlCol="1">
            <a:spAutoFit/>
          </a:bodyPr>
          <a:lstStyle/>
          <a:p>
            <a:pPr algn="l" rtl="0"/>
            <a:r>
              <a:rPr lang="en-US" sz="2800" dirty="0"/>
              <a:t>Double loop and initialization</a:t>
            </a:r>
            <a:endParaRPr lang="he-IL" sz="2800" dirty="0"/>
          </a:p>
        </p:txBody>
      </p:sp>
    </p:spTree>
    <p:extLst>
      <p:ext uri="{BB962C8B-B14F-4D97-AF65-F5344CB8AC3E}">
        <p14:creationId xmlns:p14="http://schemas.microsoft.com/office/powerpoint/2010/main" val="163518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with Experience-Based Prediction </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a:xfrm>
            <a:off x="1097280" y="1808412"/>
            <a:ext cx="10058400" cy="4023360"/>
          </a:xfrm>
        </p:spPr>
        <p:txBody>
          <a:bodyPr>
            <a:normAutofit/>
          </a:bodyPr>
          <a:lstStyle/>
          <a:p>
            <a:pPr algn="l" rtl="0"/>
            <a:endParaRPr lang="en-US" sz="2800" dirty="0"/>
          </a:p>
          <a:p>
            <a:pPr algn="l" rtl="0">
              <a:buFont typeface="Wingdings" panose="05000000000000000000" pitchFamily="2" charset="2"/>
              <a:buChar char="§"/>
            </a:pPr>
            <a:endParaRPr lang="he-IL" sz="2800"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D12E7AEA-8450-48FA-9CBA-66AC9B68886D}"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26</a:t>
            </a:fld>
            <a:endParaRPr lang="he-IL" sz="1400"/>
          </a:p>
        </p:txBody>
      </p:sp>
      <p:pic>
        <p:nvPicPr>
          <p:cNvPr id="7" name="תמונה 6">
            <a:extLst>
              <a:ext uri="{FF2B5EF4-FFF2-40B4-BE49-F238E27FC236}">
                <a16:creationId xmlns:a16="http://schemas.microsoft.com/office/drawing/2014/main" id="{DEFC20F1-9A01-41C4-BFC1-8E11073D6C5D}"/>
              </a:ext>
            </a:extLst>
          </p:cNvPr>
          <p:cNvPicPr>
            <a:picLocks noChangeAspect="1"/>
          </p:cNvPicPr>
          <p:nvPr/>
        </p:nvPicPr>
        <p:blipFill>
          <a:blip r:embed="rId3"/>
          <a:stretch>
            <a:fillRect/>
          </a:stretch>
        </p:blipFill>
        <p:spPr>
          <a:xfrm>
            <a:off x="883227" y="1791306"/>
            <a:ext cx="5437180" cy="4545142"/>
          </a:xfrm>
          <a:prstGeom prst="rect">
            <a:avLst/>
          </a:prstGeom>
        </p:spPr>
      </p:pic>
      <p:sp>
        <p:nvSpPr>
          <p:cNvPr id="8" name="תיבת טקסט 7">
            <a:extLst>
              <a:ext uri="{FF2B5EF4-FFF2-40B4-BE49-F238E27FC236}">
                <a16:creationId xmlns:a16="http://schemas.microsoft.com/office/drawing/2014/main" id="{F8F024D7-333E-45E3-8CF7-D4EB6FA94003}"/>
              </a:ext>
            </a:extLst>
          </p:cNvPr>
          <p:cNvSpPr txBox="1"/>
          <p:nvPr/>
        </p:nvSpPr>
        <p:spPr>
          <a:xfrm>
            <a:off x="6656833" y="2066441"/>
            <a:ext cx="4162458" cy="523220"/>
          </a:xfrm>
          <a:prstGeom prst="rect">
            <a:avLst/>
          </a:prstGeom>
          <a:noFill/>
        </p:spPr>
        <p:txBody>
          <a:bodyPr wrap="square" rtlCol="1">
            <a:spAutoFit/>
          </a:bodyPr>
          <a:lstStyle/>
          <a:p>
            <a:pPr algn="l" rtl="0"/>
            <a:r>
              <a:rPr lang="en-US" sz="2800" dirty="0"/>
              <a:t>Prediction of next sub-map</a:t>
            </a:r>
            <a:endParaRPr lang="he-IL" sz="2800" dirty="0"/>
          </a:p>
        </p:txBody>
      </p:sp>
      <p:pic>
        <p:nvPicPr>
          <p:cNvPr id="10" name="תמונה 9">
            <a:extLst>
              <a:ext uri="{FF2B5EF4-FFF2-40B4-BE49-F238E27FC236}">
                <a16:creationId xmlns:a16="http://schemas.microsoft.com/office/drawing/2014/main" id="{DEAC7BEB-5E17-4B68-ACBC-B0644F6928EF}"/>
              </a:ext>
            </a:extLst>
          </p:cNvPr>
          <p:cNvPicPr>
            <a:picLocks noChangeAspect="1"/>
          </p:cNvPicPr>
          <p:nvPr/>
        </p:nvPicPr>
        <p:blipFill>
          <a:blip r:embed="rId4"/>
          <a:stretch>
            <a:fillRect/>
          </a:stretch>
        </p:blipFill>
        <p:spPr>
          <a:xfrm>
            <a:off x="6656834" y="4518520"/>
            <a:ext cx="1073930" cy="1125341"/>
          </a:xfrm>
          <a:prstGeom prst="rect">
            <a:avLst/>
          </a:prstGeom>
        </p:spPr>
      </p:pic>
      <p:pic>
        <p:nvPicPr>
          <p:cNvPr id="12" name="תמונה 11" descr="תמונה שמכילה ירוק, ישיבה, שעון, לבן&#10;&#10;התיאור נוצר באופן אוטומטי">
            <a:extLst>
              <a:ext uri="{FF2B5EF4-FFF2-40B4-BE49-F238E27FC236}">
                <a16:creationId xmlns:a16="http://schemas.microsoft.com/office/drawing/2014/main" id="{6CA55378-BC1B-4D2F-AA4F-AB77C75D9F98}"/>
              </a:ext>
            </a:extLst>
          </p:cNvPr>
          <p:cNvPicPr>
            <a:picLocks noChangeAspect="1"/>
          </p:cNvPicPr>
          <p:nvPr/>
        </p:nvPicPr>
        <p:blipFill rotWithShape="1">
          <a:blip r:embed="rId5">
            <a:extLst>
              <a:ext uri="{28A0092B-C50C-407E-A947-70E740481C1C}">
                <a14:useLocalDpi xmlns:a14="http://schemas.microsoft.com/office/drawing/2010/main" val="0"/>
              </a:ext>
            </a:extLst>
          </a:blip>
          <a:srcRect l="10865" t="2876" r="38599" b="28375"/>
          <a:stretch/>
        </p:blipFill>
        <p:spPr>
          <a:xfrm>
            <a:off x="8705002" y="4518519"/>
            <a:ext cx="991294" cy="1125341"/>
          </a:xfrm>
          <a:prstGeom prst="rect">
            <a:avLst/>
          </a:prstGeom>
        </p:spPr>
      </p:pic>
      <p:sp>
        <p:nvSpPr>
          <p:cNvPr id="13" name="חץ: ימינה 12">
            <a:extLst>
              <a:ext uri="{FF2B5EF4-FFF2-40B4-BE49-F238E27FC236}">
                <a16:creationId xmlns:a16="http://schemas.microsoft.com/office/drawing/2014/main" id="{349C0338-3376-4243-9757-FCB53E052422}"/>
              </a:ext>
            </a:extLst>
          </p:cNvPr>
          <p:cNvSpPr/>
          <p:nvPr/>
        </p:nvSpPr>
        <p:spPr>
          <a:xfrm>
            <a:off x="7896901" y="4906614"/>
            <a:ext cx="641964" cy="34915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חץ: ימינה 16">
            <a:extLst>
              <a:ext uri="{FF2B5EF4-FFF2-40B4-BE49-F238E27FC236}">
                <a16:creationId xmlns:a16="http://schemas.microsoft.com/office/drawing/2014/main" id="{E88F8CE4-29E4-4F80-B77E-D165B4963440}"/>
              </a:ext>
            </a:extLst>
          </p:cNvPr>
          <p:cNvSpPr/>
          <p:nvPr/>
        </p:nvSpPr>
        <p:spPr>
          <a:xfrm>
            <a:off x="115081" y="4434840"/>
            <a:ext cx="566235"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תמונה 8">
            <a:extLst>
              <a:ext uri="{FF2B5EF4-FFF2-40B4-BE49-F238E27FC236}">
                <a16:creationId xmlns:a16="http://schemas.microsoft.com/office/drawing/2014/main" id="{4E44FBBA-C779-49EB-80CE-B4EE2DAF2CB0}"/>
              </a:ext>
            </a:extLst>
          </p:cNvPr>
          <p:cNvPicPr>
            <a:picLocks noChangeAspect="1"/>
          </p:cNvPicPr>
          <p:nvPr/>
        </p:nvPicPr>
        <p:blipFill>
          <a:blip r:embed="rId6"/>
          <a:stretch>
            <a:fillRect/>
          </a:stretch>
        </p:blipFill>
        <p:spPr>
          <a:xfrm>
            <a:off x="6522318" y="2714956"/>
            <a:ext cx="5607600" cy="618632"/>
          </a:xfrm>
          <a:prstGeom prst="rect">
            <a:avLst/>
          </a:prstGeom>
        </p:spPr>
      </p:pic>
      <p:sp>
        <p:nvSpPr>
          <p:cNvPr id="14" name="חץ: ימינה 13">
            <a:extLst>
              <a:ext uri="{FF2B5EF4-FFF2-40B4-BE49-F238E27FC236}">
                <a16:creationId xmlns:a16="http://schemas.microsoft.com/office/drawing/2014/main" id="{6AD31F61-FA43-48BF-A53D-625C9976272C}"/>
              </a:ext>
            </a:extLst>
          </p:cNvPr>
          <p:cNvSpPr/>
          <p:nvPr/>
        </p:nvSpPr>
        <p:spPr>
          <a:xfrm>
            <a:off x="9794377" y="4906614"/>
            <a:ext cx="641964" cy="34915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תמונה 15" descr="תמונה שמכילה ירוק, שעון&#10;&#10;התיאור נוצר באופן אוטומטי">
            <a:extLst>
              <a:ext uri="{FF2B5EF4-FFF2-40B4-BE49-F238E27FC236}">
                <a16:creationId xmlns:a16="http://schemas.microsoft.com/office/drawing/2014/main" id="{7028A65E-2F0A-487D-807A-2ADF3826D2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3913" y="4411746"/>
            <a:ext cx="1551568" cy="1304112"/>
          </a:xfrm>
          <a:prstGeom prst="rect">
            <a:avLst/>
          </a:prstGeom>
        </p:spPr>
      </p:pic>
      <mc:AlternateContent xmlns:mc="http://schemas.openxmlformats.org/markup-compatibility/2006" xmlns:a14="http://schemas.microsoft.com/office/drawing/2010/main">
        <mc:Choice Requires="a14">
          <p:sp>
            <p:nvSpPr>
              <p:cNvPr id="19" name="תיבת טקסט 18">
                <a:extLst>
                  <a:ext uri="{FF2B5EF4-FFF2-40B4-BE49-F238E27FC236}">
                    <a16:creationId xmlns:a16="http://schemas.microsoft.com/office/drawing/2014/main" id="{1EEE6035-EEBC-4DC7-870B-6C328EA43FB0}"/>
                  </a:ext>
                </a:extLst>
              </p:cNvPr>
              <p:cNvSpPr txBox="1"/>
              <p:nvPr/>
            </p:nvSpPr>
            <p:spPr>
              <a:xfrm>
                <a:off x="8967552" y="4051830"/>
                <a:ext cx="766997" cy="424860"/>
              </a:xfrm>
              <a:prstGeom prst="rect">
                <a:avLst/>
              </a:prstGeom>
              <a:noFill/>
            </p:spPr>
            <p:txBody>
              <a:bodyPr wrap="square" rtlCol="1">
                <a:spAutoFit/>
              </a:bodyPr>
              <a:lstStyle/>
              <a:p>
                <a:pPr algn="l" rtl="0"/>
                <a14:m>
                  <m:oMathPara xmlns:m="http://schemas.openxmlformats.org/officeDocument/2006/math">
                    <m:oMathParaPr>
                      <m:jc m:val="centerGroup"/>
                    </m:oMathParaPr>
                    <m:oMath xmlns:m="http://schemas.openxmlformats.org/officeDocument/2006/math">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𝑚</m:t>
                          </m:r>
                        </m:e>
                        <m:sub>
                          <m:r>
                            <a:rPr lang="en-US" sz="2000" b="0" i="1" dirty="0" smtClean="0">
                              <a:latin typeface="Cambria Math" panose="02040503050406030204" pitchFamily="18" charset="0"/>
                            </a:rPr>
                            <m:t>𝑘</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up>
                          <m:r>
                            <a:rPr lang="en-US" sz="2000" b="0" i="1" dirty="0" smtClean="0">
                              <a:latin typeface="Cambria Math" panose="02040503050406030204" pitchFamily="18" charset="0"/>
                            </a:rPr>
                            <m:t>𝑖</m:t>
                          </m:r>
                        </m:sup>
                      </m:sSubSup>
                    </m:oMath>
                  </m:oMathPara>
                </a14:m>
                <a:endParaRPr lang="he-IL" sz="2000" dirty="0"/>
              </a:p>
            </p:txBody>
          </p:sp>
        </mc:Choice>
        <mc:Fallback xmlns="">
          <p:sp>
            <p:nvSpPr>
              <p:cNvPr id="19" name="תיבת טקסט 18">
                <a:extLst>
                  <a:ext uri="{FF2B5EF4-FFF2-40B4-BE49-F238E27FC236}">
                    <a16:creationId xmlns:a16="http://schemas.microsoft.com/office/drawing/2014/main" id="{1EEE6035-EEBC-4DC7-870B-6C328EA43FB0}"/>
                  </a:ext>
                </a:extLst>
              </p:cNvPr>
              <p:cNvSpPr txBox="1">
                <a:spLocks noRot="1" noChangeAspect="1" noMove="1" noResize="1" noEditPoints="1" noAdjustHandles="1" noChangeArrowheads="1" noChangeShapeType="1" noTextEdit="1"/>
              </p:cNvSpPr>
              <p:nvPr/>
            </p:nvSpPr>
            <p:spPr>
              <a:xfrm>
                <a:off x="8967552" y="4051830"/>
                <a:ext cx="766997" cy="424860"/>
              </a:xfrm>
              <a:prstGeom prst="rect">
                <a:avLst/>
              </a:prstGeom>
              <a:blipFill>
                <a:blip r:embed="rId8"/>
                <a:stretch>
                  <a:fillRect b="-434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0FBF2255-06EA-40E5-B32E-8E8299B9E9BB}"/>
                  </a:ext>
                </a:extLst>
              </p:cNvPr>
              <p:cNvSpPr txBox="1"/>
              <p:nvPr/>
            </p:nvSpPr>
            <p:spPr>
              <a:xfrm>
                <a:off x="6876982" y="4046450"/>
                <a:ext cx="766997" cy="424860"/>
              </a:xfrm>
              <a:prstGeom prst="rect">
                <a:avLst/>
              </a:prstGeom>
              <a:noFill/>
            </p:spPr>
            <p:txBody>
              <a:bodyPr wrap="square" rtlCol="1">
                <a:spAutoFit/>
              </a:bodyPr>
              <a:lstStyle/>
              <a:p>
                <a:pPr algn="l" rtl="0"/>
                <a14:m>
                  <m:oMathPara xmlns:m="http://schemas.openxmlformats.org/officeDocument/2006/math">
                    <m:oMathParaPr>
                      <m:jc m:val="centerGroup"/>
                    </m:oMathParaPr>
                    <m:oMath xmlns:m="http://schemas.openxmlformats.org/officeDocument/2006/math">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𝑚</m:t>
                          </m:r>
                        </m:e>
                        <m:sub>
                          <m:r>
                            <a:rPr lang="en-US" sz="2000" b="0" i="1" dirty="0" smtClean="0">
                              <a:latin typeface="Cambria Math" panose="02040503050406030204" pitchFamily="18" charset="0"/>
                            </a:rPr>
                            <m:t>𝑘</m:t>
                          </m:r>
                        </m:sub>
                        <m:sup>
                          <m:r>
                            <a:rPr lang="en-US" sz="2000" b="0" i="1" dirty="0" smtClean="0">
                              <a:latin typeface="Cambria Math" panose="02040503050406030204" pitchFamily="18" charset="0"/>
                            </a:rPr>
                            <m:t>𝑖</m:t>
                          </m:r>
                        </m:sup>
                      </m:sSubSup>
                    </m:oMath>
                  </m:oMathPara>
                </a14:m>
                <a:endParaRPr lang="he-IL" sz="2000" dirty="0"/>
              </a:p>
            </p:txBody>
          </p:sp>
        </mc:Choice>
        <mc:Fallback xmlns="">
          <p:sp>
            <p:nvSpPr>
              <p:cNvPr id="20" name="תיבת טקסט 19">
                <a:extLst>
                  <a:ext uri="{FF2B5EF4-FFF2-40B4-BE49-F238E27FC236}">
                    <a16:creationId xmlns:a16="http://schemas.microsoft.com/office/drawing/2014/main" id="{0FBF2255-06EA-40E5-B32E-8E8299B9E9BB}"/>
                  </a:ext>
                </a:extLst>
              </p:cNvPr>
              <p:cNvSpPr txBox="1">
                <a:spLocks noRot="1" noChangeAspect="1" noMove="1" noResize="1" noEditPoints="1" noAdjustHandles="1" noChangeArrowheads="1" noChangeShapeType="1" noTextEdit="1"/>
              </p:cNvSpPr>
              <p:nvPr/>
            </p:nvSpPr>
            <p:spPr>
              <a:xfrm>
                <a:off x="6876982" y="4046450"/>
                <a:ext cx="766997" cy="424860"/>
              </a:xfrm>
              <a:prstGeom prst="rect">
                <a:avLst/>
              </a:prstGeom>
              <a:blipFill>
                <a:blip r:embed="rId9"/>
                <a:stretch>
                  <a:fillRect b="-434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1" name="תיבת טקסט 20">
                <a:extLst>
                  <a:ext uri="{FF2B5EF4-FFF2-40B4-BE49-F238E27FC236}">
                    <a16:creationId xmlns:a16="http://schemas.microsoft.com/office/drawing/2014/main" id="{FF2A97F7-97E3-4F49-9961-CA9F6DE28AAA}"/>
                  </a:ext>
                </a:extLst>
              </p:cNvPr>
              <p:cNvSpPr txBox="1"/>
              <p:nvPr/>
            </p:nvSpPr>
            <p:spPr>
              <a:xfrm>
                <a:off x="10602736" y="3886324"/>
                <a:ext cx="766997" cy="424860"/>
              </a:xfrm>
              <a:prstGeom prst="rect">
                <a:avLst/>
              </a:prstGeom>
              <a:noFill/>
            </p:spPr>
            <p:txBody>
              <a:bodyPr wrap="square" rtlCol="1">
                <a:spAutoFit/>
              </a:bodyPr>
              <a:lstStyle/>
              <a:p>
                <a:pPr algn="l" rtl="0"/>
                <a14:m>
                  <m:oMathPara xmlns:m="http://schemas.openxmlformats.org/officeDocument/2006/math">
                    <m:oMathParaPr>
                      <m:jc m:val="centerGroup"/>
                    </m:oMathParaPr>
                    <m:oMath xmlns:m="http://schemas.openxmlformats.org/officeDocument/2006/math">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m:t>
                          </m:r>
                          <m:r>
                            <a:rPr lang="en-US" sz="2000" b="0" i="1" dirty="0" smtClean="0">
                              <a:latin typeface="Cambria Math" panose="02040503050406030204" pitchFamily="18" charset="0"/>
                            </a:rPr>
                            <m:t>𝑚</m:t>
                          </m:r>
                        </m:e>
                        <m:sub>
                          <m:r>
                            <a:rPr lang="en-US" sz="2000" b="0" i="1" dirty="0" smtClean="0">
                              <a:latin typeface="Cambria Math" panose="02040503050406030204" pitchFamily="18" charset="0"/>
                            </a:rPr>
                            <m:t>𝑘</m:t>
                          </m:r>
                          <m:r>
                            <a:rPr lang="en-US" sz="2000" b="0" i="1" dirty="0" smtClean="0">
                              <a:latin typeface="Cambria Math" panose="02040503050406030204" pitchFamily="18" charset="0"/>
                            </a:rPr>
                            <m:t>:</m:t>
                          </m:r>
                          <m:r>
                            <a:rPr lang="en-US" sz="2000" b="0" i="1" dirty="0" smtClean="0">
                              <a:latin typeface="Cambria Math" panose="02040503050406030204" pitchFamily="18" charset="0"/>
                            </a:rPr>
                            <m:t>𝑘</m:t>
                          </m:r>
                          <m:r>
                            <a:rPr lang="en-US" sz="2000" b="0" i="1" dirty="0" smtClean="0">
                              <a:latin typeface="Cambria Math" panose="02040503050406030204" pitchFamily="18" charset="0"/>
                            </a:rPr>
                            <m:t>+</m:t>
                          </m:r>
                          <m:r>
                            <a:rPr lang="en-US" sz="2000" b="0" i="1" dirty="0" smtClean="0">
                              <a:latin typeface="Cambria Math" panose="02040503050406030204" pitchFamily="18" charset="0"/>
                            </a:rPr>
                            <m:t>𝐿</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up>
                          <m:r>
                            <a:rPr lang="en-US" sz="2000" b="0" i="1" dirty="0" smtClean="0">
                              <a:latin typeface="Cambria Math" panose="02040503050406030204" pitchFamily="18" charset="0"/>
                            </a:rPr>
                            <m:t>𝑖</m:t>
                          </m:r>
                        </m:sup>
                      </m:sSubSup>
                      <m:r>
                        <a:rPr lang="en-US" sz="2000" b="0" i="1" dirty="0" smtClean="0">
                          <a:latin typeface="Cambria Math" panose="02040503050406030204" pitchFamily="18" charset="0"/>
                        </a:rPr>
                        <m:t>}</m:t>
                      </m:r>
                    </m:oMath>
                  </m:oMathPara>
                </a14:m>
                <a:endParaRPr lang="he-IL" sz="2000" dirty="0"/>
              </a:p>
            </p:txBody>
          </p:sp>
        </mc:Choice>
        <mc:Fallback xmlns="">
          <p:sp>
            <p:nvSpPr>
              <p:cNvPr id="21" name="תיבת טקסט 20">
                <a:extLst>
                  <a:ext uri="{FF2B5EF4-FFF2-40B4-BE49-F238E27FC236}">
                    <a16:creationId xmlns:a16="http://schemas.microsoft.com/office/drawing/2014/main" id="{FF2A97F7-97E3-4F49-9961-CA9F6DE28AAA}"/>
                  </a:ext>
                </a:extLst>
              </p:cNvPr>
              <p:cNvSpPr txBox="1">
                <a:spLocks noRot="1" noChangeAspect="1" noMove="1" noResize="1" noEditPoints="1" noAdjustHandles="1" noChangeArrowheads="1" noChangeShapeType="1" noTextEdit="1"/>
              </p:cNvSpPr>
              <p:nvPr/>
            </p:nvSpPr>
            <p:spPr>
              <a:xfrm>
                <a:off x="10602736" y="3886324"/>
                <a:ext cx="766997" cy="424860"/>
              </a:xfrm>
              <a:prstGeom prst="rect">
                <a:avLst/>
              </a:prstGeom>
              <a:blipFill>
                <a:blip r:embed="rId10"/>
                <a:stretch>
                  <a:fillRect l="-3968" r="-83333" b="-15942"/>
                </a:stretch>
              </a:blipFill>
            </p:spPr>
            <p:txBody>
              <a:bodyPr/>
              <a:lstStyle/>
              <a:p>
                <a:r>
                  <a:rPr lang="he-IL">
                    <a:noFill/>
                  </a:rPr>
                  <a:t> </a:t>
                </a:r>
              </a:p>
            </p:txBody>
          </p:sp>
        </mc:Fallback>
      </mc:AlternateContent>
      <p:sp>
        <p:nvSpPr>
          <p:cNvPr id="22" name="תיבת טקסט 21">
            <a:extLst>
              <a:ext uri="{FF2B5EF4-FFF2-40B4-BE49-F238E27FC236}">
                <a16:creationId xmlns:a16="http://schemas.microsoft.com/office/drawing/2014/main" id="{F1158034-732D-4AEB-BCD7-445CD7916BEB}"/>
              </a:ext>
            </a:extLst>
          </p:cNvPr>
          <p:cNvSpPr txBox="1"/>
          <p:nvPr/>
        </p:nvSpPr>
        <p:spPr>
          <a:xfrm>
            <a:off x="6607528" y="5796610"/>
            <a:ext cx="5437180" cy="338554"/>
          </a:xfrm>
          <a:prstGeom prst="rect">
            <a:avLst/>
          </a:prstGeom>
          <a:noFill/>
        </p:spPr>
        <p:txBody>
          <a:bodyPr wrap="square" rtlCol="1">
            <a:spAutoFit/>
          </a:bodyPr>
          <a:lstStyle/>
          <a:p>
            <a:pPr algn="l" rtl="0"/>
            <a:r>
              <a:rPr lang="en-US" sz="1600" dirty="0"/>
              <a:t>Conditional map in </a:t>
            </a:r>
            <a:r>
              <a:rPr lang="en-US" sz="1600" dirty="0">
                <a:solidFill>
                  <a:srgbClr val="66FF33"/>
                </a:solidFill>
              </a:rPr>
              <a:t>light green</a:t>
            </a:r>
            <a:r>
              <a:rPr lang="en-US" sz="1600" dirty="0"/>
              <a:t>, predicted map in </a:t>
            </a:r>
            <a:r>
              <a:rPr lang="en-US" sz="1600" dirty="0">
                <a:solidFill>
                  <a:srgbClr val="009900"/>
                </a:solidFill>
              </a:rPr>
              <a:t>dark green</a:t>
            </a:r>
            <a:r>
              <a:rPr lang="en-US" sz="1600" dirty="0"/>
              <a:t>.</a:t>
            </a:r>
            <a:endParaRPr lang="he-IL" sz="1600" dirty="0"/>
          </a:p>
        </p:txBody>
      </p:sp>
    </p:spTree>
    <p:extLst>
      <p:ext uri="{BB962C8B-B14F-4D97-AF65-F5344CB8AC3E}">
        <p14:creationId xmlns:p14="http://schemas.microsoft.com/office/powerpoint/2010/main" val="187659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with Experience-Based Prediction </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endParaRPr lang="en-US" sz="2800" dirty="0"/>
          </a:p>
          <a:p>
            <a:pPr algn="l" rtl="0">
              <a:buFont typeface="Wingdings" panose="05000000000000000000" pitchFamily="2" charset="2"/>
              <a:buChar char="§"/>
            </a:pPr>
            <a:endParaRPr lang="he-IL" sz="2800"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49DF7F4E-4E34-48FC-A2D1-5752B89C37E6}"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27</a:t>
            </a:fld>
            <a:endParaRPr lang="he-IL" sz="1400"/>
          </a:p>
        </p:txBody>
      </p:sp>
      <p:pic>
        <p:nvPicPr>
          <p:cNvPr id="7" name="תמונה 6">
            <a:extLst>
              <a:ext uri="{FF2B5EF4-FFF2-40B4-BE49-F238E27FC236}">
                <a16:creationId xmlns:a16="http://schemas.microsoft.com/office/drawing/2014/main" id="{DEFC20F1-9A01-41C4-BFC1-8E11073D6C5D}"/>
              </a:ext>
            </a:extLst>
          </p:cNvPr>
          <p:cNvPicPr>
            <a:picLocks noChangeAspect="1"/>
          </p:cNvPicPr>
          <p:nvPr/>
        </p:nvPicPr>
        <p:blipFill>
          <a:blip r:embed="rId3"/>
          <a:stretch>
            <a:fillRect/>
          </a:stretch>
        </p:blipFill>
        <p:spPr>
          <a:xfrm>
            <a:off x="883227" y="1791306"/>
            <a:ext cx="5437180" cy="4545142"/>
          </a:xfrm>
          <a:prstGeom prst="rect">
            <a:avLst/>
          </a:prstGeom>
        </p:spPr>
      </p:pic>
      <p:sp>
        <p:nvSpPr>
          <p:cNvPr id="8" name="תיבת טקסט 7">
            <a:extLst>
              <a:ext uri="{FF2B5EF4-FFF2-40B4-BE49-F238E27FC236}">
                <a16:creationId xmlns:a16="http://schemas.microsoft.com/office/drawing/2014/main" id="{F8F024D7-333E-45E3-8CF7-D4EB6FA94003}"/>
              </a:ext>
            </a:extLst>
          </p:cNvPr>
          <p:cNvSpPr txBox="1"/>
          <p:nvPr/>
        </p:nvSpPr>
        <p:spPr>
          <a:xfrm>
            <a:off x="6656833" y="2066441"/>
            <a:ext cx="5144306" cy="523220"/>
          </a:xfrm>
          <a:prstGeom prst="rect">
            <a:avLst/>
          </a:prstGeom>
          <a:noFill/>
        </p:spPr>
        <p:txBody>
          <a:bodyPr wrap="square" rtlCol="1">
            <a:spAutoFit/>
          </a:bodyPr>
          <a:lstStyle/>
          <a:p>
            <a:pPr algn="l" rtl="0"/>
            <a:r>
              <a:rPr lang="en-US" sz="2800" dirty="0"/>
              <a:t>Generation of future observation</a:t>
            </a:r>
            <a:endParaRPr lang="he-IL" sz="2800" dirty="0"/>
          </a:p>
        </p:txBody>
      </p:sp>
      <p:pic>
        <p:nvPicPr>
          <p:cNvPr id="12" name="תמונה 11" descr="תמונה שמכילה ירוק, ישיבה, שעון, לבן&#10;&#10;התיאור נוצר באופן אוטומטי">
            <a:extLst>
              <a:ext uri="{FF2B5EF4-FFF2-40B4-BE49-F238E27FC236}">
                <a16:creationId xmlns:a16="http://schemas.microsoft.com/office/drawing/2014/main" id="{6CA55378-BC1B-4D2F-AA4F-AB77C75D9F98}"/>
              </a:ext>
            </a:extLst>
          </p:cNvPr>
          <p:cNvPicPr>
            <a:picLocks noChangeAspect="1"/>
          </p:cNvPicPr>
          <p:nvPr/>
        </p:nvPicPr>
        <p:blipFill rotWithShape="1">
          <a:blip r:embed="rId4">
            <a:extLst>
              <a:ext uri="{28A0092B-C50C-407E-A947-70E740481C1C}">
                <a14:useLocalDpi xmlns:a14="http://schemas.microsoft.com/office/drawing/2010/main" val="0"/>
              </a:ext>
            </a:extLst>
          </a:blip>
          <a:srcRect l="10865" t="2876" r="38599" b="28375"/>
          <a:stretch/>
        </p:blipFill>
        <p:spPr>
          <a:xfrm>
            <a:off x="7003215" y="4577212"/>
            <a:ext cx="1398162" cy="1587228"/>
          </a:xfrm>
          <a:prstGeom prst="rect">
            <a:avLst/>
          </a:prstGeom>
        </p:spPr>
      </p:pic>
      <p:pic>
        <p:nvPicPr>
          <p:cNvPr id="9" name="תמונה 8">
            <a:extLst>
              <a:ext uri="{FF2B5EF4-FFF2-40B4-BE49-F238E27FC236}">
                <a16:creationId xmlns:a16="http://schemas.microsoft.com/office/drawing/2014/main" id="{38F9625C-C489-4CF8-89CC-FE9A6C430E0F}"/>
              </a:ext>
            </a:extLst>
          </p:cNvPr>
          <p:cNvPicPr>
            <a:picLocks noChangeAspect="1"/>
          </p:cNvPicPr>
          <p:nvPr/>
        </p:nvPicPr>
        <p:blipFill rotWithShape="1">
          <a:blip r:embed="rId5"/>
          <a:srcRect b="10519"/>
          <a:stretch/>
        </p:blipFill>
        <p:spPr>
          <a:xfrm>
            <a:off x="6593578" y="2712998"/>
            <a:ext cx="3830822" cy="311623"/>
          </a:xfrm>
          <a:prstGeom prst="rect">
            <a:avLst/>
          </a:prstGeom>
        </p:spPr>
      </p:pic>
      <p:pic>
        <p:nvPicPr>
          <p:cNvPr id="11" name="תמונה 10">
            <a:extLst>
              <a:ext uri="{FF2B5EF4-FFF2-40B4-BE49-F238E27FC236}">
                <a16:creationId xmlns:a16="http://schemas.microsoft.com/office/drawing/2014/main" id="{9031AADA-A2E1-4FB4-B5BF-7B2EB8F50DFD}"/>
              </a:ext>
            </a:extLst>
          </p:cNvPr>
          <p:cNvPicPr>
            <a:picLocks noChangeAspect="1"/>
          </p:cNvPicPr>
          <p:nvPr/>
        </p:nvPicPr>
        <p:blipFill rotWithShape="1">
          <a:blip r:embed="rId6"/>
          <a:srcRect r="926" b="-8324"/>
          <a:stretch/>
        </p:blipFill>
        <p:spPr>
          <a:xfrm>
            <a:off x="6741893" y="3252847"/>
            <a:ext cx="3534191" cy="311623"/>
          </a:xfrm>
          <a:prstGeom prst="rect">
            <a:avLst/>
          </a:prstGeom>
        </p:spPr>
      </p:pic>
      <p:sp>
        <p:nvSpPr>
          <p:cNvPr id="18" name="חץ: ימינה 17">
            <a:extLst>
              <a:ext uri="{FF2B5EF4-FFF2-40B4-BE49-F238E27FC236}">
                <a16:creationId xmlns:a16="http://schemas.microsoft.com/office/drawing/2014/main" id="{57FFD8E9-71B3-463F-A910-41207A8B6ACC}"/>
              </a:ext>
            </a:extLst>
          </p:cNvPr>
          <p:cNvSpPr/>
          <p:nvPr/>
        </p:nvSpPr>
        <p:spPr>
          <a:xfrm>
            <a:off x="178623" y="4727448"/>
            <a:ext cx="566235"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תמונה 12" descr="תמונה שמכילה ירוק, מרוצף, לבן, אישה&#10;&#10;התיאור נוצר באופן אוטומטי">
            <a:extLst>
              <a:ext uri="{FF2B5EF4-FFF2-40B4-BE49-F238E27FC236}">
                <a16:creationId xmlns:a16="http://schemas.microsoft.com/office/drawing/2014/main" id="{F8142BBF-C221-4408-A5C3-A0F56EF8AEC6}"/>
              </a:ext>
            </a:extLst>
          </p:cNvPr>
          <p:cNvPicPr>
            <a:picLocks noChangeAspect="1"/>
          </p:cNvPicPr>
          <p:nvPr/>
        </p:nvPicPr>
        <p:blipFill rotWithShape="1">
          <a:blip r:embed="rId7">
            <a:extLst>
              <a:ext uri="{28A0092B-C50C-407E-A947-70E740481C1C}">
                <a14:useLocalDpi xmlns:a14="http://schemas.microsoft.com/office/drawing/2010/main" val="0"/>
              </a:ext>
            </a:extLst>
          </a:blip>
          <a:srcRect l="27668" t="22729" r="42715" b="19758"/>
          <a:stretch/>
        </p:blipFill>
        <p:spPr>
          <a:xfrm>
            <a:off x="9338772" y="4610947"/>
            <a:ext cx="1312025" cy="1587228"/>
          </a:xfrm>
          <a:prstGeom prst="rect">
            <a:avLst/>
          </a:prstGeom>
        </p:spPr>
      </p:pic>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737AD9C1-3135-4417-BBA2-237774A0B87E}"/>
                  </a:ext>
                </a:extLst>
              </p:cNvPr>
              <p:cNvSpPr txBox="1"/>
              <p:nvPr/>
            </p:nvSpPr>
            <p:spPr>
              <a:xfrm>
                <a:off x="7318797" y="4063877"/>
                <a:ext cx="766997" cy="424860"/>
              </a:xfrm>
              <a:prstGeom prst="rect">
                <a:avLst/>
              </a:prstGeom>
              <a:noFill/>
            </p:spPr>
            <p:txBody>
              <a:bodyPr wrap="square" rtlCol="1">
                <a:spAutoFit/>
              </a:bodyPr>
              <a:lstStyle/>
              <a:p>
                <a:pPr algn="l" rtl="0"/>
                <a14:m>
                  <m:oMathPara xmlns:m="http://schemas.openxmlformats.org/officeDocument/2006/math">
                    <m:oMathParaPr>
                      <m:jc m:val="centerGroup"/>
                    </m:oMathParaPr>
                    <m:oMath xmlns:m="http://schemas.openxmlformats.org/officeDocument/2006/math">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𝑚</m:t>
                          </m:r>
                        </m:e>
                        <m:sub>
                          <m:r>
                            <a:rPr lang="en-US" sz="2000" b="0" i="1" dirty="0" smtClean="0">
                              <a:latin typeface="Cambria Math" panose="02040503050406030204" pitchFamily="18" charset="0"/>
                            </a:rPr>
                            <m:t>𝑘</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up>
                          <m:r>
                            <a:rPr lang="en-US" sz="2000" b="0" i="1" dirty="0" smtClean="0">
                              <a:latin typeface="Cambria Math" panose="02040503050406030204" pitchFamily="18" charset="0"/>
                            </a:rPr>
                            <m:t>𝑖</m:t>
                          </m:r>
                        </m:sup>
                      </m:sSubSup>
                    </m:oMath>
                  </m:oMathPara>
                </a14:m>
                <a:endParaRPr lang="he-IL" sz="2000" dirty="0"/>
              </a:p>
            </p:txBody>
          </p:sp>
        </mc:Choice>
        <mc:Fallback xmlns="">
          <p:sp>
            <p:nvSpPr>
              <p:cNvPr id="14" name="תיבת טקסט 13">
                <a:extLst>
                  <a:ext uri="{FF2B5EF4-FFF2-40B4-BE49-F238E27FC236}">
                    <a16:creationId xmlns:a16="http://schemas.microsoft.com/office/drawing/2014/main" id="{737AD9C1-3135-4417-BBA2-237774A0B87E}"/>
                  </a:ext>
                </a:extLst>
              </p:cNvPr>
              <p:cNvSpPr txBox="1">
                <a:spLocks noRot="1" noChangeAspect="1" noMove="1" noResize="1" noEditPoints="1" noAdjustHandles="1" noChangeArrowheads="1" noChangeShapeType="1" noTextEdit="1"/>
              </p:cNvSpPr>
              <p:nvPr/>
            </p:nvSpPr>
            <p:spPr>
              <a:xfrm>
                <a:off x="7318797" y="4063877"/>
                <a:ext cx="766997" cy="424860"/>
              </a:xfrm>
              <a:prstGeom prst="rect">
                <a:avLst/>
              </a:prstGeom>
              <a:blipFill>
                <a:blip r:embed="rId8"/>
                <a:stretch>
                  <a:fillRect b="-434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17C83B61-0EC8-4E60-8782-D3EAC91A130E}"/>
                  </a:ext>
                </a:extLst>
              </p:cNvPr>
              <p:cNvSpPr txBox="1"/>
              <p:nvPr/>
            </p:nvSpPr>
            <p:spPr>
              <a:xfrm>
                <a:off x="9492659" y="4131900"/>
                <a:ext cx="766997" cy="424860"/>
              </a:xfrm>
              <a:prstGeom prst="rect">
                <a:avLst/>
              </a:prstGeom>
              <a:noFill/>
            </p:spPr>
            <p:txBody>
              <a:bodyPr wrap="square" rtlCol="1">
                <a:spAutoFit/>
              </a:bodyPr>
              <a:lstStyle/>
              <a:p>
                <a:pPr algn="l" rtl="0"/>
                <a14:m>
                  <m:oMathPara xmlns:m="http://schemas.openxmlformats.org/officeDocument/2006/math">
                    <m:oMathParaPr>
                      <m:jc m:val="centerGroup"/>
                    </m:oMathParaPr>
                    <m:oMath xmlns:m="http://schemas.openxmlformats.org/officeDocument/2006/math">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𝑦</m:t>
                          </m:r>
                        </m:e>
                        <m:sub>
                          <m:r>
                            <a:rPr lang="en-US" sz="2000" b="0" i="1" dirty="0" smtClean="0">
                              <a:latin typeface="Cambria Math" panose="02040503050406030204" pitchFamily="18" charset="0"/>
                            </a:rPr>
                            <m:t>𝑘</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up>
                          <m:r>
                            <a:rPr lang="en-US" sz="2000" b="0" i="1" dirty="0" smtClean="0">
                              <a:latin typeface="Cambria Math" panose="02040503050406030204" pitchFamily="18" charset="0"/>
                            </a:rPr>
                            <m:t>𝑖</m:t>
                          </m:r>
                        </m:sup>
                      </m:sSubSup>
                    </m:oMath>
                  </m:oMathPara>
                </a14:m>
                <a:endParaRPr lang="he-IL" sz="2000" dirty="0"/>
              </a:p>
            </p:txBody>
          </p:sp>
        </mc:Choice>
        <mc:Fallback xmlns="">
          <p:sp>
            <p:nvSpPr>
              <p:cNvPr id="15" name="תיבת טקסט 14">
                <a:extLst>
                  <a:ext uri="{FF2B5EF4-FFF2-40B4-BE49-F238E27FC236}">
                    <a16:creationId xmlns:a16="http://schemas.microsoft.com/office/drawing/2014/main" id="{17C83B61-0EC8-4E60-8782-D3EAC91A130E}"/>
                  </a:ext>
                </a:extLst>
              </p:cNvPr>
              <p:cNvSpPr txBox="1">
                <a:spLocks noRot="1" noChangeAspect="1" noMove="1" noResize="1" noEditPoints="1" noAdjustHandles="1" noChangeArrowheads="1" noChangeShapeType="1" noTextEdit="1"/>
              </p:cNvSpPr>
              <p:nvPr/>
            </p:nvSpPr>
            <p:spPr>
              <a:xfrm>
                <a:off x="9492659" y="4131900"/>
                <a:ext cx="766997" cy="424860"/>
              </a:xfrm>
              <a:prstGeom prst="rect">
                <a:avLst/>
              </a:prstGeom>
              <a:blipFill>
                <a:blip r:embed="rId9"/>
                <a:stretch>
                  <a:fillRect b="-7143"/>
                </a:stretch>
              </a:blipFill>
            </p:spPr>
            <p:txBody>
              <a:bodyPr/>
              <a:lstStyle/>
              <a:p>
                <a:r>
                  <a:rPr lang="he-IL">
                    <a:noFill/>
                  </a:rPr>
                  <a:t> </a:t>
                </a:r>
              </a:p>
            </p:txBody>
          </p:sp>
        </mc:Fallback>
      </mc:AlternateContent>
    </p:spTree>
    <p:extLst>
      <p:ext uri="{BB962C8B-B14F-4D97-AF65-F5344CB8AC3E}">
        <p14:creationId xmlns:p14="http://schemas.microsoft.com/office/powerpoint/2010/main" val="208836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with Experience-Based Prediction </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endParaRPr lang="en-US" sz="2800" dirty="0"/>
          </a:p>
          <a:p>
            <a:pPr algn="l" rtl="0">
              <a:buFont typeface="Wingdings" panose="05000000000000000000" pitchFamily="2" charset="2"/>
              <a:buChar char="§"/>
            </a:pPr>
            <a:endParaRPr lang="he-IL" sz="2800"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7775DC32-662C-46B6-8369-D704C178B88D}" type="datetime3">
              <a:rPr kumimoji="0" lang="en-US" sz="1400" b="0" i="0" u="none" strike="noStrike" kern="1200" cap="none" spc="0" normalizeH="0" baseline="0" noProof="0" smtClean="0">
                <a:ln>
                  <a:noFill/>
                </a:ln>
                <a:solidFill>
                  <a:srgbClr val="FFFFFF"/>
                </a:solidFill>
                <a:effectLst/>
                <a:uLnTx/>
                <a:uFillTx/>
                <a:latin typeface="Calibri" panose="020F0502020204030204"/>
                <a:ea typeface="+mn-ea"/>
                <a:cs typeface="+mn-cs"/>
              </a:rPr>
              <a:t>5 June 2020</a:t>
            </a:fld>
            <a:endParaRPr kumimoji="0" lang="he-IL" sz="14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FFFFFF"/>
                </a:solidFill>
                <a:effectLst/>
                <a:uLnTx/>
                <a:uFillTx/>
                <a:latin typeface="Calibri" panose="020F0502020204030204"/>
                <a:ea typeface="+mn-ea"/>
                <a:cs typeface="+mn-cs"/>
              </a:rPr>
              <a:t>Seminar</a:t>
            </a:r>
            <a:endParaRPr kumimoji="0" lang="he-IL" sz="1400" b="0" i="0" u="none" strike="noStrike" kern="1200" cap="all"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4EE671D5-9ECA-451E-8A3D-93476A4CE723}" type="slidenum">
              <a:rPr kumimoji="0" lang="he-IL" sz="1400" b="0" i="0" u="none" strike="noStrike" kern="1200" cap="none" spc="0" normalizeH="0" baseline="0" noProof="0" smtClean="0">
                <a:ln>
                  <a:noFill/>
                </a:ln>
                <a:solidFill>
                  <a:srgbClr val="FFFFFF"/>
                </a:solidFill>
                <a:effectLst/>
                <a:uLnTx/>
                <a:uFillTx/>
                <a:latin typeface="Calibri" panose="020F0502020204030204"/>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28</a:t>
            </a:fld>
            <a:endParaRPr kumimoji="0" lang="he-IL" sz="14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endParaRPr>
          </a:p>
        </p:txBody>
      </p:sp>
      <p:pic>
        <p:nvPicPr>
          <p:cNvPr id="7" name="תמונה 6">
            <a:extLst>
              <a:ext uri="{FF2B5EF4-FFF2-40B4-BE49-F238E27FC236}">
                <a16:creationId xmlns:a16="http://schemas.microsoft.com/office/drawing/2014/main" id="{DEFC20F1-9A01-41C4-BFC1-8E11073D6C5D}"/>
              </a:ext>
            </a:extLst>
          </p:cNvPr>
          <p:cNvPicPr>
            <a:picLocks noChangeAspect="1"/>
          </p:cNvPicPr>
          <p:nvPr/>
        </p:nvPicPr>
        <p:blipFill>
          <a:blip r:embed="rId3"/>
          <a:stretch>
            <a:fillRect/>
          </a:stretch>
        </p:blipFill>
        <p:spPr>
          <a:xfrm>
            <a:off x="883227" y="1791306"/>
            <a:ext cx="5437180" cy="4545142"/>
          </a:xfrm>
          <a:prstGeom prst="rect">
            <a:avLst/>
          </a:prstGeom>
        </p:spPr>
      </p:pic>
      <p:sp>
        <p:nvSpPr>
          <p:cNvPr id="8" name="תיבת טקסט 7">
            <a:extLst>
              <a:ext uri="{FF2B5EF4-FFF2-40B4-BE49-F238E27FC236}">
                <a16:creationId xmlns:a16="http://schemas.microsoft.com/office/drawing/2014/main" id="{F8F024D7-333E-45E3-8CF7-D4EB6FA94003}"/>
              </a:ext>
            </a:extLst>
          </p:cNvPr>
          <p:cNvSpPr txBox="1"/>
          <p:nvPr/>
        </p:nvSpPr>
        <p:spPr>
          <a:xfrm>
            <a:off x="6656833" y="2066441"/>
            <a:ext cx="5138928" cy="83099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Calculation of future belief using</a:t>
            </a:r>
            <a:r>
              <a:rPr kumimoji="0" lang="en-US" sz="2400" b="0" i="0" u="none" strike="noStrike" kern="1200" cap="none" spc="0" normalizeH="0" noProof="0" dirty="0">
                <a:ln>
                  <a:noFill/>
                </a:ln>
                <a:solidFill>
                  <a:prstClr val="black"/>
                </a:solidFill>
                <a:effectLst/>
                <a:uLnTx/>
                <a:uFillTx/>
                <a:latin typeface="Calibri" panose="020F0502020204030204"/>
                <a:ea typeface="+mn-ea"/>
                <a:cs typeface="+mn-cs"/>
              </a:rPr>
              <a:t> the generated observation</a:t>
            </a:r>
            <a:endParaRPr kumimoji="0" lang="he-IL" sz="2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pic>
        <p:nvPicPr>
          <p:cNvPr id="14" name="תמונה 13">
            <a:extLst>
              <a:ext uri="{FF2B5EF4-FFF2-40B4-BE49-F238E27FC236}">
                <a16:creationId xmlns:a16="http://schemas.microsoft.com/office/drawing/2014/main" id="{F0389BE1-EA62-4D4F-BEB8-3D9932AC4E5C}"/>
              </a:ext>
            </a:extLst>
          </p:cNvPr>
          <p:cNvPicPr>
            <a:picLocks noChangeAspect="1"/>
          </p:cNvPicPr>
          <p:nvPr/>
        </p:nvPicPr>
        <p:blipFill rotWithShape="1">
          <a:blip r:embed="rId4"/>
          <a:srcRect r="1205"/>
          <a:stretch/>
        </p:blipFill>
        <p:spPr>
          <a:xfrm>
            <a:off x="6801641" y="3118144"/>
            <a:ext cx="3687065" cy="571846"/>
          </a:xfrm>
          <a:prstGeom prst="rect">
            <a:avLst/>
          </a:prstGeom>
        </p:spPr>
      </p:pic>
      <p:sp>
        <p:nvSpPr>
          <p:cNvPr id="11" name="חץ: ימינה 10">
            <a:extLst>
              <a:ext uri="{FF2B5EF4-FFF2-40B4-BE49-F238E27FC236}">
                <a16:creationId xmlns:a16="http://schemas.microsoft.com/office/drawing/2014/main" id="{D12A6504-F934-43E4-9EE3-014C5EC9DE09}"/>
              </a:ext>
            </a:extLst>
          </p:cNvPr>
          <p:cNvSpPr/>
          <p:nvPr/>
        </p:nvSpPr>
        <p:spPr>
          <a:xfrm>
            <a:off x="140901" y="4901184"/>
            <a:ext cx="566235"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תיבת טקסט 11">
            <a:extLst>
              <a:ext uri="{FF2B5EF4-FFF2-40B4-BE49-F238E27FC236}">
                <a16:creationId xmlns:a16="http://schemas.microsoft.com/office/drawing/2014/main" id="{033A8CE6-1B33-40D2-902F-1254253A2D2A}"/>
              </a:ext>
            </a:extLst>
          </p:cNvPr>
          <p:cNvSpPr txBox="1"/>
          <p:nvPr/>
        </p:nvSpPr>
        <p:spPr>
          <a:xfrm>
            <a:off x="6656833" y="3892336"/>
            <a:ext cx="5138928" cy="461665"/>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Calculation of the cost function</a:t>
            </a:r>
            <a:endParaRPr kumimoji="0" lang="he-IL" sz="2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pic>
        <p:nvPicPr>
          <p:cNvPr id="13" name="תמונה 12" descr="תמונה שמכילה טקסט, מפה&#10;&#10;התיאור נוצר באופן אוטומטי">
            <a:extLst>
              <a:ext uri="{FF2B5EF4-FFF2-40B4-BE49-F238E27FC236}">
                <a16:creationId xmlns:a16="http://schemas.microsoft.com/office/drawing/2014/main" id="{31CDC8C7-EC92-4A10-A283-20F0AD805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8135" y="4311068"/>
            <a:ext cx="2432964" cy="1946371"/>
          </a:xfrm>
          <a:prstGeom prst="rect">
            <a:avLst/>
          </a:prstGeom>
        </p:spPr>
      </p:pic>
      <p:pic>
        <p:nvPicPr>
          <p:cNvPr id="21" name="תמונה 20">
            <a:extLst>
              <a:ext uri="{FF2B5EF4-FFF2-40B4-BE49-F238E27FC236}">
                <a16:creationId xmlns:a16="http://schemas.microsoft.com/office/drawing/2014/main" id="{53419121-9584-4A8C-9DD7-1804068A7343}"/>
              </a:ext>
            </a:extLst>
          </p:cNvPr>
          <p:cNvPicPr>
            <a:picLocks noChangeAspect="1"/>
          </p:cNvPicPr>
          <p:nvPr/>
        </p:nvPicPr>
        <p:blipFill>
          <a:blip r:embed="rId6"/>
          <a:stretch>
            <a:fillRect/>
          </a:stretch>
        </p:blipFill>
        <p:spPr>
          <a:xfrm>
            <a:off x="6801641" y="4742126"/>
            <a:ext cx="2627604" cy="359695"/>
          </a:xfrm>
          <a:prstGeom prst="rect">
            <a:avLst/>
          </a:prstGeom>
        </p:spPr>
      </p:pic>
    </p:spTree>
    <p:extLst>
      <p:ext uri="{BB962C8B-B14F-4D97-AF65-F5344CB8AC3E}">
        <p14:creationId xmlns:p14="http://schemas.microsoft.com/office/powerpoint/2010/main" val="409421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with Experience-Based Prediction </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endParaRPr lang="en-US" sz="2800" dirty="0"/>
          </a:p>
          <a:p>
            <a:pPr algn="l" rtl="0">
              <a:buFont typeface="Wingdings" panose="05000000000000000000" pitchFamily="2" charset="2"/>
              <a:buChar char="§"/>
            </a:pPr>
            <a:endParaRPr lang="he-IL" sz="2800"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6316D45-FC94-4EED-A9EB-2604D535DF43}" type="datetime3">
              <a:rPr kumimoji="0" lang="en-US" sz="1400" b="0" i="0" u="none" strike="noStrike" kern="1200" cap="none" spc="0" normalizeH="0" baseline="0" noProof="0" smtClean="0">
                <a:ln>
                  <a:noFill/>
                </a:ln>
                <a:solidFill>
                  <a:srgbClr val="FFFFFF"/>
                </a:solidFill>
                <a:effectLst/>
                <a:uLnTx/>
                <a:uFillTx/>
                <a:latin typeface="Calibri" panose="020F0502020204030204"/>
                <a:ea typeface="+mn-ea"/>
                <a:cs typeface="+mn-cs"/>
              </a:rPr>
              <a:t>5 June 2020</a:t>
            </a:fld>
            <a:endParaRPr kumimoji="0" lang="he-IL" sz="14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FFFFFF"/>
                </a:solidFill>
                <a:effectLst/>
                <a:uLnTx/>
                <a:uFillTx/>
                <a:latin typeface="Calibri" panose="020F0502020204030204"/>
                <a:ea typeface="+mn-ea"/>
                <a:cs typeface="+mn-cs"/>
              </a:rPr>
              <a:t>Seminar</a:t>
            </a:r>
            <a:endParaRPr kumimoji="0" lang="he-IL" sz="1400" b="0" i="0" u="none" strike="noStrike" kern="1200" cap="all"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4EE671D5-9ECA-451E-8A3D-93476A4CE723}" type="slidenum">
              <a:rPr kumimoji="0" lang="he-IL" sz="1400" b="0" i="0" u="none" strike="noStrike" kern="1200" cap="none" spc="0" normalizeH="0" baseline="0" noProof="0" smtClean="0">
                <a:ln>
                  <a:noFill/>
                </a:ln>
                <a:solidFill>
                  <a:srgbClr val="FFFFFF"/>
                </a:solidFill>
                <a:effectLst/>
                <a:uLnTx/>
                <a:uFillTx/>
                <a:latin typeface="Calibri" panose="020F0502020204030204"/>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29</a:t>
            </a:fld>
            <a:endParaRPr kumimoji="0" lang="he-IL" sz="14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endParaRPr>
          </a:p>
        </p:txBody>
      </p:sp>
      <p:pic>
        <p:nvPicPr>
          <p:cNvPr id="7" name="תמונה 6">
            <a:extLst>
              <a:ext uri="{FF2B5EF4-FFF2-40B4-BE49-F238E27FC236}">
                <a16:creationId xmlns:a16="http://schemas.microsoft.com/office/drawing/2014/main" id="{DEFC20F1-9A01-41C4-BFC1-8E11073D6C5D}"/>
              </a:ext>
            </a:extLst>
          </p:cNvPr>
          <p:cNvPicPr>
            <a:picLocks noChangeAspect="1"/>
          </p:cNvPicPr>
          <p:nvPr/>
        </p:nvPicPr>
        <p:blipFill>
          <a:blip r:embed="rId3"/>
          <a:stretch>
            <a:fillRect/>
          </a:stretch>
        </p:blipFill>
        <p:spPr>
          <a:xfrm>
            <a:off x="883227" y="1791306"/>
            <a:ext cx="5437180" cy="4545142"/>
          </a:xfrm>
          <a:prstGeom prst="rect">
            <a:avLst/>
          </a:prstGeom>
        </p:spPr>
      </p:pic>
      <p:sp>
        <p:nvSpPr>
          <p:cNvPr id="11" name="חץ: ימינה 10">
            <a:extLst>
              <a:ext uri="{FF2B5EF4-FFF2-40B4-BE49-F238E27FC236}">
                <a16:creationId xmlns:a16="http://schemas.microsoft.com/office/drawing/2014/main" id="{D12A6504-F934-43E4-9EE3-014C5EC9DE09}"/>
              </a:ext>
            </a:extLst>
          </p:cNvPr>
          <p:cNvSpPr/>
          <p:nvPr/>
        </p:nvSpPr>
        <p:spPr>
          <a:xfrm>
            <a:off x="140901" y="5704502"/>
            <a:ext cx="566235"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תיבת טקסט 12">
            <a:extLst>
              <a:ext uri="{FF2B5EF4-FFF2-40B4-BE49-F238E27FC236}">
                <a16:creationId xmlns:a16="http://schemas.microsoft.com/office/drawing/2014/main" id="{E746356E-8659-4F86-B52B-3A42D89EF4FF}"/>
              </a:ext>
            </a:extLst>
          </p:cNvPr>
          <p:cNvSpPr txBox="1"/>
          <p:nvPr/>
        </p:nvSpPr>
        <p:spPr>
          <a:xfrm>
            <a:off x="6534460" y="2097218"/>
            <a:ext cx="5138928" cy="461665"/>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Calculation of the objective function</a:t>
            </a:r>
            <a:endParaRPr kumimoji="0" lang="he-IL" sz="2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pic>
        <p:nvPicPr>
          <p:cNvPr id="10" name="תמונה 9">
            <a:extLst>
              <a:ext uri="{FF2B5EF4-FFF2-40B4-BE49-F238E27FC236}">
                <a16:creationId xmlns:a16="http://schemas.microsoft.com/office/drawing/2014/main" id="{CF8E2BAD-5C75-41B5-A255-202878A70BB2}"/>
              </a:ext>
            </a:extLst>
          </p:cNvPr>
          <p:cNvPicPr>
            <a:picLocks noChangeAspect="1"/>
          </p:cNvPicPr>
          <p:nvPr/>
        </p:nvPicPr>
        <p:blipFill>
          <a:blip r:embed="rId4"/>
          <a:stretch>
            <a:fillRect/>
          </a:stretch>
        </p:blipFill>
        <p:spPr>
          <a:xfrm>
            <a:off x="6635895" y="2918741"/>
            <a:ext cx="4032173" cy="694063"/>
          </a:xfrm>
          <a:prstGeom prst="rect">
            <a:avLst/>
          </a:prstGeom>
        </p:spPr>
      </p:pic>
    </p:spTree>
    <p:extLst>
      <p:ext uri="{BB962C8B-B14F-4D97-AF65-F5344CB8AC3E}">
        <p14:creationId xmlns:p14="http://schemas.microsoft.com/office/powerpoint/2010/main" val="412811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Introduction – Decision Making</a:t>
            </a:r>
            <a:endParaRPr lang="he-IL" dirty="0"/>
          </a:p>
        </p:txBody>
      </p:sp>
      <p:sp>
        <p:nvSpPr>
          <p:cNvPr id="10" name="מציין מיקום תוכן 9">
            <a:extLst>
              <a:ext uri="{FF2B5EF4-FFF2-40B4-BE49-F238E27FC236}">
                <a16:creationId xmlns:a16="http://schemas.microsoft.com/office/drawing/2014/main" id="{AEA8D568-E2B6-4438-9CE8-6414089EB1ED}"/>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Belief Space Planning (BSP)</a:t>
            </a:r>
          </a:p>
          <a:p>
            <a:pPr algn="l" rtl="0">
              <a:buFont typeface="Wingdings" panose="05000000000000000000" pitchFamily="2" charset="2"/>
              <a:buChar char="§"/>
            </a:pPr>
            <a:endParaRPr lang="en-US" sz="2800" dirty="0"/>
          </a:p>
          <a:p>
            <a:pPr marL="0" indent="0" algn="l" rtl="0">
              <a:buNone/>
            </a:pPr>
            <a:endParaRPr lang="en-US" sz="2800" dirty="0"/>
          </a:p>
          <a:p>
            <a:pPr algn="l" rtl="0">
              <a:buFont typeface="Wingdings" panose="05000000000000000000" pitchFamily="2" charset="2"/>
              <a:buChar char="§"/>
            </a:pPr>
            <a:endParaRPr lang="en-US" sz="2800" dirty="0"/>
          </a:p>
          <a:p>
            <a:pPr algn="l" rtl="0">
              <a:buFont typeface="Wingdings" panose="05000000000000000000" pitchFamily="2" charset="2"/>
              <a:buChar char="§"/>
            </a:pPr>
            <a:r>
              <a:rPr lang="en-US" sz="2800" dirty="0"/>
              <a:t>Planning  in Unknown Environments</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C123F2C0-6842-4BB3-AE47-2B0DA8C6FC63}" type="datetime3">
              <a:rPr lang="en-US" sz="1400" smtClean="0"/>
              <a:t>6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a:t>
            </a:fld>
            <a:endParaRPr lang="he-IL" sz="1400"/>
          </a:p>
        </p:txBody>
      </p:sp>
      <p:pic>
        <p:nvPicPr>
          <p:cNvPr id="7" name="תמונה 6" descr="תמונה שמכילה שעון&#10;&#10;התיאור נוצר באופן אוטומטי">
            <a:extLst>
              <a:ext uri="{FF2B5EF4-FFF2-40B4-BE49-F238E27FC236}">
                <a16:creationId xmlns:a16="http://schemas.microsoft.com/office/drawing/2014/main" id="{33FB0B37-F70E-4CEC-8E35-B82FC4EE6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958" y="4443646"/>
            <a:ext cx="2742350" cy="1854273"/>
          </a:xfrm>
          <a:prstGeom prst="rect">
            <a:avLst/>
          </a:prstGeom>
        </p:spPr>
      </p:pic>
      <p:pic>
        <p:nvPicPr>
          <p:cNvPr id="6" name="תמונה 5">
            <a:extLst>
              <a:ext uri="{FF2B5EF4-FFF2-40B4-BE49-F238E27FC236}">
                <a16:creationId xmlns:a16="http://schemas.microsoft.com/office/drawing/2014/main" id="{97D8414B-A629-4155-888F-6FDA6E6E4BA7}"/>
              </a:ext>
            </a:extLst>
          </p:cNvPr>
          <p:cNvPicPr>
            <a:picLocks noChangeAspect="1"/>
          </p:cNvPicPr>
          <p:nvPr/>
        </p:nvPicPr>
        <p:blipFill>
          <a:blip r:embed="rId4"/>
          <a:stretch>
            <a:fillRect/>
          </a:stretch>
        </p:blipFill>
        <p:spPr>
          <a:xfrm>
            <a:off x="8412960" y="1755322"/>
            <a:ext cx="2742349" cy="2349909"/>
          </a:xfrm>
          <a:prstGeom prst="rect">
            <a:avLst/>
          </a:prstGeom>
        </p:spPr>
      </p:pic>
      <p:sp>
        <p:nvSpPr>
          <p:cNvPr id="9" name="TextBox 6">
            <a:extLst>
              <a:ext uri="{FF2B5EF4-FFF2-40B4-BE49-F238E27FC236}">
                <a16:creationId xmlns:a16="http://schemas.microsoft.com/office/drawing/2014/main" id="{B8AFF3D8-0B0C-4E60-B3F6-B6DAC6A78C2E}"/>
              </a:ext>
            </a:extLst>
          </p:cNvPr>
          <p:cNvSpPr txBox="1"/>
          <p:nvPr/>
        </p:nvSpPr>
        <p:spPr>
          <a:xfrm>
            <a:off x="8620970" y="4038422"/>
            <a:ext cx="2473750" cy="338554"/>
          </a:xfrm>
          <a:prstGeom prst="rect">
            <a:avLst/>
          </a:prstGeom>
          <a:noFill/>
        </p:spPr>
        <p:txBody>
          <a:bodyPr wrap="square" rtlCol="1">
            <a:spAutoFit/>
          </a:bodyPr>
          <a:lstStyle/>
          <a:p>
            <a:pPr algn="l" rtl="0"/>
            <a:r>
              <a:rPr lang="en-US" sz="1600" dirty="0"/>
              <a:t>S. Prentice et al., IJRR 2009</a:t>
            </a:r>
            <a:endParaRPr lang="he-IL" sz="1200" dirty="0"/>
          </a:p>
        </p:txBody>
      </p:sp>
    </p:spTree>
    <p:extLst>
      <p:ext uri="{BB962C8B-B14F-4D97-AF65-F5344CB8AC3E}">
        <p14:creationId xmlns:p14="http://schemas.microsoft.com/office/powerpoint/2010/main" val="320297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Simulation Results</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a:bodyPr>
          <a:lstStyle/>
          <a:p>
            <a:pPr algn="l" rtl="0"/>
            <a:endParaRPr lang="en-US" sz="2800" dirty="0"/>
          </a:p>
          <a:p>
            <a:pPr algn="l" rtl="0">
              <a:buFont typeface="Wingdings" panose="05000000000000000000" pitchFamily="2" charset="2"/>
              <a:buChar char="§"/>
            </a:pPr>
            <a:endParaRPr lang="he-IL" sz="2800"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5B414B53-BAB1-4DC5-A82E-70071BD92BE1}"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30</a:t>
            </a:fld>
            <a:endParaRPr lang="he-IL" sz="1400"/>
          </a:p>
        </p:txBody>
      </p:sp>
      <p:pic>
        <p:nvPicPr>
          <p:cNvPr id="11" name="תמונה 10" descr="תמונה שמכילה עמידה, איש&#10;&#10;התיאור נוצר באופן אוטומטי">
            <a:extLst>
              <a:ext uri="{FF2B5EF4-FFF2-40B4-BE49-F238E27FC236}">
                <a16:creationId xmlns:a16="http://schemas.microsoft.com/office/drawing/2014/main" id="{891779EB-06C9-4D8C-A614-9DE8032CE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302" y="2533745"/>
            <a:ext cx="4199436" cy="2947112"/>
          </a:xfrm>
          <a:prstGeom prst="rect">
            <a:avLst/>
          </a:prstGeom>
        </p:spPr>
      </p:pic>
      <p:pic>
        <p:nvPicPr>
          <p:cNvPr id="14" name="תמונה 13" descr="תמונה שמכילה מקורה, ישיבה, כסא, שולחן&#10;&#10;התיאור נוצר באופן אוטומטי">
            <a:extLst>
              <a:ext uri="{FF2B5EF4-FFF2-40B4-BE49-F238E27FC236}">
                <a16:creationId xmlns:a16="http://schemas.microsoft.com/office/drawing/2014/main" id="{BE977292-ED75-4F68-8D78-2968A6CD1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581" y="2533745"/>
            <a:ext cx="4773419" cy="2892149"/>
          </a:xfrm>
          <a:prstGeom prst="rect">
            <a:avLst/>
          </a:prstGeom>
        </p:spPr>
      </p:pic>
    </p:spTree>
    <p:extLst>
      <p:ext uri="{BB962C8B-B14F-4D97-AF65-F5344CB8AC3E}">
        <p14:creationId xmlns:p14="http://schemas.microsoft.com/office/powerpoint/2010/main" val="385652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Simulation Results</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8D5F0613-A264-44F0-B3CF-4B30C214D637}"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31</a:t>
            </a:fld>
            <a:endParaRPr lang="he-IL" sz="1400"/>
          </a:p>
        </p:txBody>
      </p:sp>
      <p:sp>
        <p:nvSpPr>
          <p:cNvPr id="11" name="תיבת טקסט 10">
            <a:extLst>
              <a:ext uri="{FF2B5EF4-FFF2-40B4-BE49-F238E27FC236}">
                <a16:creationId xmlns:a16="http://schemas.microsoft.com/office/drawing/2014/main" id="{A2009EF5-34E3-4515-9FB5-CB8D0DBED2B4}"/>
              </a:ext>
            </a:extLst>
          </p:cNvPr>
          <p:cNvSpPr txBox="1"/>
          <p:nvPr/>
        </p:nvSpPr>
        <p:spPr>
          <a:xfrm>
            <a:off x="176463" y="2657814"/>
            <a:ext cx="1034321" cy="369332"/>
          </a:xfrm>
          <a:prstGeom prst="rect">
            <a:avLst/>
          </a:prstGeom>
          <a:noFill/>
        </p:spPr>
        <p:txBody>
          <a:bodyPr wrap="square" rtlCol="1">
            <a:spAutoFit/>
          </a:bodyPr>
          <a:lstStyle/>
          <a:p>
            <a:r>
              <a:rPr lang="en-US" dirty="0"/>
              <a:t>Action 1</a:t>
            </a:r>
            <a:endParaRPr lang="he-IL" dirty="0"/>
          </a:p>
        </p:txBody>
      </p:sp>
      <p:sp>
        <p:nvSpPr>
          <p:cNvPr id="12" name="תיבת טקסט 11">
            <a:extLst>
              <a:ext uri="{FF2B5EF4-FFF2-40B4-BE49-F238E27FC236}">
                <a16:creationId xmlns:a16="http://schemas.microsoft.com/office/drawing/2014/main" id="{5735F19E-69C4-4896-9A21-729200066850}"/>
              </a:ext>
            </a:extLst>
          </p:cNvPr>
          <p:cNvSpPr txBox="1"/>
          <p:nvPr/>
        </p:nvSpPr>
        <p:spPr>
          <a:xfrm>
            <a:off x="176463" y="3947600"/>
            <a:ext cx="1034321" cy="369332"/>
          </a:xfrm>
          <a:prstGeom prst="rect">
            <a:avLst/>
          </a:prstGeom>
          <a:noFill/>
        </p:spPr>
        <p:txBody>
          <a:bodyPr wrap="square" rtlCol="1">
            <a:spAutoFit/>
          </a:bodyPr>
          <a:lstStyle/>
          <a:p>
            <a:r>
              <a:rPr lang="en-US" dirty="0"/>
              <a:t>Action 2</a:t>
            </a:r>
            <a:endParaRPr lang="he-IL" dirty="0"/>
          </a:p>
        </p:txBody>
      </p:sp>
      <p:sp>
        <p:nvSpPr>
          <p:cNvPr id="13" name="תיבת טקסט 12">
            <a:extLst>
              <a:ext uri="{FF2B5EF4-FFF2-40B4-BE49-F238E27FC236}">
                <a16:creationId xmlns:a16="http://schemas.microsoft.com/office/drawing/2014/main" id="{B6DD2049-A889-4306-B353-D86E4C265754}"/>
              </a:ext>
            </a:extLst>
          </p:cNvPr>
          <p:cNvSpPr txBox="1"/>
          <p:nvPr/>
        </p:nvSpPr>
        <p:spPr>
          <a:xfrm>
            <a:off x="176464" y="5199707"/>
            <a:ext cx="1034321" cy="369332"/>
          </a:xfrm>
          <a:prstGeom prst="rect">
            <a:avLst/>
          </a:prstGeom>
          <a:noFill/>
        </p:spPr>
        <p:txBody>
          <a:bodyPr wrap="square" rtlCol="1">
            <a:spAutoFit/>
          </a:bodyPr>
          <a:lstStyle/>
          <a:p>
            <a:r>
              <a:rPr lang="en-US" dirty="0"/>
              <a:t>Action 3</a:t>
            </a:r>
            <a:endParaRPr lang="he-IL" dirty="0"/>
          </a:p>
        </p:txBody>
      </p:sp>
      <p:sp>
        <p:nvSpPr>
          <p:cNvPr id="14" name="תיבת טקסט 13">
            <a:extLst>
              <a:ext uri="{FF2B5EF4-FFF2-40B4-BE49-F238E27FC236}">
                <a16:creationId xmlns:a16="http://schemas.microsoft.com/office/drawing/2014/main" id="{6614E5AF-328C-4583-848B-246423684A53}"/>
              </a:ext>
            </a:extLst>
          </p:cNvPr>
          <p:cNvSpPr txBox="1"/>
          <p:nvPr/>
        </p:nvSpPr>
        <p:spPr>
          <a:xfrm>
            <a:off x="1210784" y="1832679"/>
            <a:ext cx="1556479" cy="369332"/>
          </a:xfrm>
          <a:prstGeom prst="rect">
            <a:avLst/>
          </a:prstGeom>
          <a:noFill/>
        </p:spPr>
        <p:txBody>
          <a:bodyPr wrap="square" rtlCol="1">
            <a:spAutoFit/>
          </a:bodyPr>
          <a:lstStyle/>
          <a:p>
            <a:r>
              <a:rPr lang="en-US" dirty="0"/>
              <a:t>Ground truth</a:t>
            </a:r>
            <a:endParaRPr lang="he-IL" dirty="0"/>
          </a:p>
        </p:txBody>
      </p:sp>
      <p:sp>
        <p:nvSpPr>
          <p:cNvPr id="15" name="תיבת טקסט 14">
            <a:extLst>
              <a:ext uri="{FF2B5EF4-FFF2-40B4-BE49-F238E27FC236}">
                <a16:creationId xmlns:a16="http://schemas.microsoft.com/office/drawing/2014/main" id="{6F6B5F73-9496-4833-8447-08C404C56D43}"/>
              </a:ext>
            </a:extLst>
          </p:cNvPr>
          <p:cNvSpPr txBox="1"/>
          <p:nvPr/>
        </p:nvSpPr>
        <p:spPr>
          <a:xfrm>
            <a:off x="6199937" y="1809292"/>
            <a:ext cx="1556479" cy="369332"/>
          </a:xfrm>
          <a:prstGeom prst="rect">
            <a:avLst/>
          </a:prstGeom>
          <a:noFill/>
        </p:spPr>
        <p:txBody>
          <a:bodyPr wrap="square" rtlCol="1">
            <a:spAutoFit/>
          </a:bodyPr>
          <a:lstStyle/>
          <a:p>
            <a:r>
              <a:rPr lang="en-US" dirty="0"/>
              <a:t>Samples</a:t>
            </a:r>
            <a:endParaRPr lang="he-IL" dirty="0"/>
          </a:p>
        </p:txBody>
      </p:sp>
      <p:pic>
        <p:nvPicPr>
          <p:cNvPr id="16" name="תמונה 15">
            <a:extLst>
              <a:ext uri="{FF2B5EF4-FFF2-40B4-BE49-F238E27FC236}">
                <a16:creationId xmlns:a16="http://schemas.microsoft.com/office/drawing/2014/main" id="{C6F5C697-459A-4CB1-87C6-005521511D52}"/>
              </a:ext>
            </a:extLst>
          </p:cNvPr>
          <p:cNvPicPr>
            <a:picLocks noChangeAspect="1"/>
          </p:cNvPicPr>
          <p:nvPr/>
        </p:nvPicPr>
        <p:blipFill rotWithShape="1">
          <a:blip r:embed="rId3"/>
          <a:srcRect l="20040"/>
          <a:stretch/>
        </p:blipFill>
        <p:spPr>
          <a:xfrm>
            <a:off x="3307404" y="2182978"/>
            <a:ext cx="7719832" cy="3831189"/>
          </a:xfrm>
          <a:prstGeom prst="rect">
            <a:avLst/>
          </a:prstGeom>
        </p:spPr>
      </p:pic>
      <p:sp>
        <p:nvSpPr>
          <p:cNvPr id="17" name="תיבת טקסט 16">
            <a:extLst>
              <a:ext uri="{FF2B5EF4-FFF2-40B4-BE49-F238E27FC236}">
                <a16:creationId xmlns:a16="http://schemas.microsoft.com/office/drawing/2014/main" id="{1CC37471-886C-4B16-9014-FA5EC478DF54}"/>
              </a:ext>
            </a:extLst>
          </p:cNvPr>
          <p:cNvSpPr txBox="1"/>
          <p:nvPr/>
        </p:nvSpPr>
        <p:spPr>
          <a:xfrm>
            <a:off x="3569551" y="5995134"/>
            <a:ext cx="5437180" cy="338554"/>
          </a:xfrm>
          <a:prstGeom prst="rect">
            <a:avLst/>
          </a:prstGeom>
          <a:noFill/>
        </p:spPr>
        <p:txBody>
          <a:bodyPr wrap="square" rtlCol="1">
            <a:spAutoFit/>
          </a:bodyPr>
          <a:lstStyle/>
          <a:p>
            <a:pPr algn="l" rtl="0"/>
            <a:r>
              <a:rPr lang="en-US" sz="1600" dirty="0"/>
              <a:t>Conditional map in </a:t>
            </a:r>
            <a:r>
              <a:rPr lang="en-US" sz="1600" dirty="0">
                <a:solidFill>
                  <a:srgbClr val="66FF33"/>
                </a:solidFill>
              </a:rPr>
              <a:t>light green</a:t>
            </a:r>
            <a:r>
              <a:rPr lang="en-US" sz="1600" dirty="0"/>
              <a:t>, predicted map in </a:t>
            </a:r>
            <a:r>
              <a:rPr lang="en-US" sz="1600" dirty="0">
                <a:solidFill>
                  <a:srgbClr val="009900"/>
                </a:solidFill>
              </a:rPr>
              <a:t>dark green</a:t>
            </a:r>
            <a:r>
              <a:rPr lang="en-US" sz="1600" dirty="0"/>
              <a:t>.</a:t>
            </a:r>
            <a:endParaRPr lang="he-IL" sz="1600" dirty="0"/>
          </a:p>
        </p:txBody>
      </p:sp>
      <p:pic>
        <p:nvPicPr>
          <p:cNvPr id="18" name="תמונה 17">
            <a:extLst>
              <a:ext uri="{FF2B5EF4-FFF2-40B4-BE49-F238E27FC236}">
                <a16:creationId xmlns:a16="http://schemas.microsoft.com/office/drawing/2014/main" id="{8345AB87-D92C-45E0-AAE6-3553B0962C2A}"/>
              </a:ext>
            </a:extLst>
          </p:cNvPr>
          <p:cNvPicPr>
            <a:picLocks noChangeAspect="1"/>
          </p:cNvPicPr>
          <p:nvPr/>
        </p:nvPicPr>
        <p:blipFill rotWithShape="1">
          <a:blip r:embed="rId3"/>
          <a:srcRect t="497" r="83878"/>
          <a:stretch/>
        </p:blipFill>
        <p:spPr>
          <a:xfrm>
            <a:off x="1372639" y="2202011"/>
            <a:ext cx="1556479" cy="3812156"/>
          </a:xfrm>
          <a:prstGeom prst="rect">
            <a:avLst/>
          </a:prstGeom>
        </p:spPr>
      </p:pic>
    </p:spTree>
    <p:extLst>
      <p:ext uri="{BB962C8B-B14F-4D97-AF65-F5344CB8AC3E}">
        <p14:creationId xmlns:p14="http://schemas.microsoft.com/office/powerpoint/2010/main" val="74949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xfrm>
            <a:off x="1154083" y="286602"/>
            <a:ext cx="10058400" cy="1450757"/>
          </a:xfrm>
          <a:ln>
            <a:noFill/>
          </a:ln>
        </p:spPr>
        <p:txBody>
          <a:bodyPr/>
          <a:lstStyle/>
          <a:p>
            <a:pPr rtl="0"/>
            <a:r>
              <a:rPr lang="en-US" dirty="0"/>
              <a:t>BSP Simulation Results</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B74FB21D-1532-4969-BD7F-4F009691F8E7}"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32</a:t>
            </a:fld>
            <a:endParaRPr lang="he-IL" sz="1400"/>
          </a:p>
        </p:txBody>
      </p:sp>
      <p:pic>
        <p:nvPicPr>
          <p:cNvPr id="6" name="תמונה 5">
            <a:extLst>
              <a:ext uri="{FF2B5EF4-FFF2-40B4-BE49-F238E27FC236}">
                <a16:creationId xmlns:a16="http://schemas.microsoft.com/office/drawing/2014/main" id="{90186A46-3B4C-4905-A7FA-831D08CECEBF}"/>
              </a:ext>
            </a:extLst>
          </p:cNvPr>
          <p:cNvPicPr>
            <a:picLocks noChangeAspect="1"/>
          </p:cNvPicPr>
          <p:nvPr/>
        </p:nvPicPr>
        <p:blipFill rotWithShape="1">
          <a:blip r:embed="rId3"/>
          <a:srcRect t="-1247" r="81343"/>
          <a:stretch/>
        </p:blipFill>
        <p:spPr>
          <a:xfrm>
            <a:off x="1333283" y="1964987"/>
            <a:ext cx="1682291" cy="4215248"/>
          </a:xfrm>
          <a:prstGeom prst="rect">
            <a:avLst/>
          </a:prstGeom>
        </p:spPr>
      </p:pic>
      <p:sp>
        <p:nvSpPr>
          <p:cNvPr id="12" name="תיבת טקסט 11">
            <a:extLst>
              <a:ext uri="{FF2B5EF4-FFF2-40B4-BE49-F238E27FC236}">
                <a16:creationId xmlns:a16="http://schemas.microsoft.com/office/drawing/2014/main" id="{39B14707-E686-43C7-B2DC-0E80163621D6}"/>
              </a:ext>
            </a:extLst>
          </p:cNvPr>
          <p:cNvSpPr txBox="1"/>
          <p:nvPr/>
        </p:nvSpPr>
        <p:spPr>
          <a:xfrm>
            <a:off x="176463" y="2625086"/>
            <a:ext cx="1034321" cy="369332"/>
          </a:xfrm>
          <a:prstGeom prst="rect">
            <a:avLst/>
          </a:prstGeom>
          <a:noFill/>
        </p:spPr>
        <p:txBody>
          <a:bodyPr wrap="square" rtlCol="1">
            <a:spAutoFit/>
          </a:bodyPr>
          <a:lstStyle/>
          <a:p>
            <a:r>
              <a:rPr lang="en-US" dirty="0"/>
              <a:t>Action 1</a:t>
            </a:r>
            <a:endParaRPr lang="he-IL" dirty="0"/>
          </a:p>
        </p:txBody>
      </p:sp>
      <p:sp>
        <p:nvSpPr>
          <p:cNvPr id="13" name="תיבת טקסט 12">
            <a:extLst>
              <a:ext uri="{FF2B5EF4-FFF2-40B4-BE49-F238E27FC236}">
                <a16:creationId xmlns:a16="http://schemas.microsoft.com/office/drawing/2014/main" id="{3B6DC7A4-3F2D-4993-B99A-0BF349243ADD}"/>
              </a:ext>
            </a:extLst>
          </p:cNvPr>
          <p:cNvSpPr txBox="1"/>
          <p:nvPr/>
        </p:nvSpPr>
        <p:spPr>
          <a:xfrm>
            <a:off x="176462" y="3913906"/>
            <a:ext cx="1034321" cy="369332"/>
          </a:xfrm>
          <a:prstGeom prst="rect">
            <a:avLst/>
          </a:prstGeom>
          <a:noFill/>
        </p:spPr>
        <p:txBody>
          <a:bodyPr wrap="square" rtlCol="1">
            <a:spAutoFit/>
          </a:bodyPr>
          <a:lstStyle/>
          <a:p>
            <a:r>
              <a:rPr lang="en-US" dirty="0"/>
              <a:t>Action 2</a:t>
            </a:r>
            <a:endParaRPr lang="he-IL" dirty="0"/>
          </a:p>
        </p:txBody>
      </p:sp>
      <p:sp>
        <p:nvSpPr>
          <p:cNvPr id="14" name="תיבת טקסט 13">
            <a:extLst>
              <a:ext uri="{FF2B5EF4-FFF2-40B4-BE49-F238E27FC236}">
                <a16:creationId xmlns:a16="http://schemas.microsoft.com/office/drawing/2014/main" id="{6206032B-D4CB-48F2-A8E0-F4F8AC2DCA66}"/>
              </a:ext>
            </a:extLst>
          </p:cNvPr>
          <p:cNvSpPr txBox="1"/>
          <p:nvPr/>
        </p:nvSpPr>
        <p:spPr>
          <a:xfrm>
            <a:off x="176461" y="5361236"/>
            <a:ext cx="1034321" cy="369332"/>
          </a:xfrm>
          <a:prstGeom prst="rect">
            <a:avLst/>
          </a:prstGeom>
          <a:noFill/>
        </p:spPr>
        <p:txBody>
          <a:bodyPr wrap="square" rtlCol="1">
            <a:spAutoFit/>
          </a:bodyPr>
          <a:lstStyle/>
          <a:p>
            <a:r>
              <a:rPr lang="en-US" dirty="0"/>
              <a:t>Action 3</a:t>
            </a:r>
            <a:endParaRPr lang="he-IL" dirty="0"/>
          </a:p>
        </p:txBody>
      </p:sp>
      <p:sp>
        <p:nvSpPr>
          <p:cNvPr id="15" name="תיבת טקסט 14">
            <a:extLst>
              <a:ext uri="{FF2B5EF4-FFF2-40B4-BE49-F238E27FC236}">
                <a16:creationId xmlns:a16="http://schemas.microsoft.com/office/drawing/2014/main" id="{A1182B67-ECB4-4AD1-81C7-E498BA3CDACD}"/>
              </a:ext>
            </a:extLst>
          </p:cNvPr>
          <p:cNvSpPr txBox="1"/>
          <p:nvPr/>
        </p:nvSpPr>
        <p:spPr>
          <a:xfrm>
            <a:off x="1450626" y="1705879"/>
            <a:ext cx="1471536" cy="369332"/>
          </a:xfrm>
          <a:prstGeom prst="rect">
            <a:avLst/>
          </a:prstGeom>
          <a:noFill/>
        </p:spPr>
        <p:txBody>
          <a:bodyPr wrap="square" rtlCol="1">
            <a:spAutoFit/>
          </a:bodyPr>
          <a:lstStyle/>
          <a:p>
            <a:r>
              <a:rPr lang="en-US" dirty="0">
                <a:solidFill>
                  <a:srgbClr val="0070C0"/>
                </a:solidFill>
              </a:rPr>
              <a:t>Ground truth</a:t>
            </a:r>
            <a:endParaRPr lang="he-IL" dirty="0">
              <a:solidFill>
                <a:srgbClr val="0070C0"/>
              </a:solidFill>
            </a:endParaRPr>
          </a:p>
        </p:txBody>
      </p:sp>
      <p:sp>
        <p:nvSpPr>
          <p:cNvPr id="16" name="תיבת טקסט 15">
            <a:extLst>
              <a:ext uri="{FF2B5EF4-FFF2-40B4-BE49-F238E27FC236}">
                <a16:creationId xmlns:a16="http://schemas.microsoft.com/office/drawing/2014/main" id="{80B2E990-534A-41BE-813A-1348959A5439}"/>
              </a:ext>
            </a:extLst>
          </p:cNvPr>
          <p:cNvSpPr txBox="1"/>
          <p:nvPr/>
        </p:nvSpPr>
        <p:spPr>
          <a:xfrm>
            <a:off x="3416837" y="1692468"/>
            <a:ext cx="1034321" cy="369332"/>
          </a:xfrm>
          <a:prstGeom prst="rect">
            <a:avLst/>
          </a:prstGeom>
          <a:noFill/>
        </p:spPr>
        <p:txBody>
          <a:bodyPr wrap="square" rtlCol="1">
            <a:spAutoFit/>
          </a:bodyPr>
          <a:lstStyle/>
          <a:p>
            <a:r>
              <a:rPr lang="en-US" dirty="0">
                <a:solidFill>
                  <a:srgbClr val="FF0000"/>
                </a:solidFill>
              </a:rPr>
              <a:t>Samples</a:t>
            </a:r>
            <a:endParaRPr lang="he-IL" dirty="0">
              <a:solidFill>
                <a:srgbClr val="FF0000"/>
              </a:solidFill>
            </a:endParaRPr>
          </a:p>
        </p:txBody>
      </p:sp>
      <p:sp>
        <p:nvSpPr>
          <p:cNvPr id="17" name="מלבן 16">
            <a:extLst>
              <a:ext uri="{FF2B5EF4-FFF2-40B4-BE49-F238E27FC236}">
                <a16:creationId xmlns:a16="http://schemas.microsoft.com/office/drawing/2014/main" id="{DA27B5DF-5A66-40FA-A680-497F4E9AF518}"/>
              </a:ext>
            </a:extLst>
          </p:cNvPr>
          <p:cNvSpPr/>
          <p:nvPr/>
        </p:nvSpPr>
        <p:spPr>
          <a:xfrm>
            <a:off x="5134323" y="1692468"/>
            <a:ext cx="1474571" cy="369332"/>
          </a:xfrm>
          <a:prstGeom prst="rect">
            <a:avLst/>
          </a:prstGeom>
        </p:spPr>
        <p:txBody>
          <a:bodyPr wrap="none">
            <a:spAutoFit/>
          </a:bodyPr>
          <a:lstStyle/>
          <a:p>
            <a:r>
              <a:rPr lang="en-US" dirty="0">
                <a:solidFill>
                  <a:srgbClr val="FF0000"/>
                </a:solidFill>
              </a:rPr>
              <a:t>Our approach</a:t>
            </a:r>
            <a:endParaRPr lang="he-IL" dirty="0"/>
          </a:p>
        </p:txBody>
      </p:sp>
      <p:sp>
        <p:nvSpPr>
          <p:cNvPr id="18" name="תיבת טקסט 17">
            <a:extLst>
              <a:ext uri="{FF2B5EF4-FFF2-40B4-BE49-F238E27FC236}">
                <a16:creationId xmlns:a16="http://schemas.microsoft.com/office/drawing/2014/main" id="{F4E632E6-65D0-4DC2-8ADF-A246214E2277}"/>
              </a:ext>
            </a:extLst>
          </p:cNvPr>
          <p:cNvSpPr txBox="1"/>
          <p:nvPr/>
        </p:nvSpPr>
        <p:spPr>
          <a:xfrm>
            <a:off x="7223683" y="1698781"/>
            <a:ext cx="1034321" cy="369332"/>
          </a:xfrm>
          <a:prstGeom prst="rect">
            <a:avLst/>
          </a:prstGeom>
          <a:noFill/>
        </p:spPr>
        <p:txBody>
          <a:bodyPr wrap="square" rtlCol="1">
            <a:spAutoFit/>
          </a:bodyPr>
          <a:lstStyle/>
          <a:p>
            <a:r>
              <a:rPr lang="en-US" dirty="0"/>
              <a:t>baseline</a:t>
            </a:r>
            <a:endParaRPr lang="he-IL" dirty="0"/>
          </a:p>
        </p:txBody>
      </p:sp>
      <p:sp>
        <p:nvSpPr>
          <p:cNvPr id="19" name="תיבת טקסט 18">
            <a:extLst>
              <a:ext uri="{FF2B5EF4-FFF2-40B4-BE49-F238E27FC236}">
                <a16:creationId xmlns:a16="http://schemas.microsoft.com/office/drawing/2014/main" id="{70D741EE-0D66-4BDA-9FD2-661C26E7330D}"/>
              </a:ext>
            </a:extLst>
          </p:cNvPr>
          <p:cNvSpPr txBox="1"/>
          <p:nvPr/>
        </p:nvSpPr>
        <p:spPr>
          <a:xfrm>
            <a:off x="8891082" y="1692468"/>
            <a:ext cx="1471536" cy="369332"/>
          </a:xfrm>
          <a:prstGeom prst="rect">
            <a:avLst/>
          </a:prstGeom>
          <a:noFill/>
        </p:spPr>
        <p:txBody>
          <a:bodyPr wrap="square" rtlCol="1">
            <a:spAutoFit/>
          </a:bodyPr>
          <a:lstStyle/>
          <a:p>
            <a:pPr algn="l" rtl="0"/>
            <a:r>
              <a:rPr lang="en-US" dirty="0"/>
              <a:t>comparison </a:t>
            </a:r>
            <a:endParaRPr lang="he-IL" dirty="0"/>
          </a:p>
        </p:txBody>
      </p:sp>
      <p:pic>
        <p:nvPicPr>
          <p:cNvPr id="20" name="תמונה 19">
            <a:extLst>
              <a:ext uri="{FF2B5EF4-FFF2-40B4-BE49-F238E27FC236}">
                <a16:creationId xmlns:a16="http://schemas.microsoft.com/office/drawing/2014/main" id="{14DF0CA6-703C-4F9A-ADEB-25EA4AD6DF23}"/>
              </a:ext>
            </a:extLst>
          </p:cNvPr>
          <p:cNvPicPr>
            <a:picLocks noChangeAspect="1"/>
          </p:cNvPicPr>
          <p:nvPr/>
        </p:nvPicPr>
        <p:blipFill rotWithShape="1">
          <a:blip r:embed="rId3"/>
          <a:srcRect l="19736" t="-1014" r="40347"/>
          <a:stretch/>
        </p:blipFill>
        <p:spPr>
          <a:xfrm>
            <a:off x="3112851" y="1974715"/>
            <a:ext cx="3599234" cy="4205520"/>
          </a:xfrm>
          <a:prstGeom prst="rect">
            <a:avLst/>
          </a:prstGeom>
        </p:spPr>
      </p:pic>
      <p:pic>
        <p:nvPicPr>
          <p:cNvPr id="21" name="תמונה 20">
            <a:extLst>
              <a:ext uri="{FF2B5EF4-FFF2-40B4-BE49-F238E27FC236}">
                <a16:creationId xmlns:a16="http://schemas.microsoft.com/office/drawing/2014/main" id="{1A91701B-58C1-461F-9F83-507C14D72240}"/>
              </a:ext>
            </a:extLst>
          </p:cNvPr>
          <p:cNvPicPr>
            <a:picLocks noChangeAspect="1"/>
          </p:cNvPicPr>
          <p:nvPr/>
        </p:nvPicPr>
        <p:blipFill rotWithShape="1">
          <a:blip r:embed="rId3"/>
          <a:srcRect l="61056" t="-1715" r="19525"/>
          <a:stretch/>
        </p:blipFill>
        <p:spPr>
          <a:xfrm>
            <a:off x="6838545" y="1945532"/>
            <a:ext cx="1750978" cy="4234703"/>
          </a:xfrm>
          <a:prstGeom prst="rect">
            <a:avLst/>
          </a:prstGeom>
        </p:spPr>
      </p:pic>
      <p:pic>
        <p:nvPicPr>
          <p:cNvPr id="22" name="תמונה 21">
            <a:extLst>
              <a:ext uri="{FF2B5EF4-FFF2-40B4-BE49-F238E27FC236}">
                <a16:creationId xmlns:a16="http://schemas.microsoft.com/office/drawing/2014/main" id="{46E07247-75DD-4E47-A38D-386C47A1C0F1}"/>
              </a:ext>
            </a:extLst>
          </p:cNvPr>
          <p:cNvPicPr>
            <a:picLocks noChangeAspect="1"/>
          </p:cNvPicPr>
          <p:nvPr/>
        </p:nvPicPr>
        <p:blipFill rotWithShape="1">
          <a:blip r:embed="rId3"/>
          <a:srcRect l="81230" t="-1715"/>
          <a:stretch/>
        </p:blipFill>
        <p:spPr>
          <a:xfrm>
            <a:off x="8657617" y="1945532"/>
            <a:ext cx="1692434" cy="4234703"/>
          </a:xfrm>
          <a:prstGeom prst="rect">
            <a:avLst/>
          </a:prstGeom>
        </p:spPr>
      </p:pic>
    </p:spTree>
    <p:extLst>
      <p:ext uri="{BB962C8B-B14F-4D97-AF65-F5344CB8AC3E}">
        <p14:creationId xmlns:p14="http://schemas.microsoft.com/office/powerpoint/2010/main" val="28649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Simulation Results</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8BEA3E85-057A-4E23-A528-7B8DC02760F2}"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33</a:t>
            </a:fld>
            <a:endParaRPr lang="he-IL" sz="1400"/>
          </a:p>
        </p:txBody>
      </p:sp>
      <p:pic>
        <p:nvPicPr>
          <p:cNvPr id="8" name="תמונה 7">
            <a:extLst>
              <a:ext uri="{FF2B5EF4-FFF2-40B4-BE49-F238E27FC236}">
                <a16:creationId xmlns:a16="http://schemas.microsoft.com/office/drawing/2014/main" id="{50906D2A-015E-4836-B5F7-3B9CD8CED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19" y="2368938"/>
            <a:ext cx="5321781" cy="3402972"/>
          </a:xfrm>
          <a:prstGeom prst="rect">
            <a:avLst/>
          </a:prstGeom>
        </p:spPr>
      </p:pic>
      <p:pic>
        <p:nvPicPr>
          <p:cNvPr id="16" name="תמונה 15">
            <a:extLst>
              <a:ext uri="{FF2B5EF4-FFF2-40B4-BE49-F238E27FC236}">
                <a16:creationId xmlns:a16="http://schemas.microsoft.com/office/drawing/2014/main" id="{5360DFEE-48E7-40BE-9CDB-3DAF81EF3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369" y="2323213"/>
            <a:ext cx="5321781" cy="3494423"/>
          </a:xfrm>
          <a:prstGeom prst="rect">
            <a:avLst/>
          </a:prstGeom>
        </p:spPr>
      </p:pic>
      <p:pic>
        <p:nvPicPr>
          <p:cNvPr id="12" name="תמונה 11">
            <a:extLst>
              <a:ext uri="{FF2B5EF4-FFF2-40B4-BE49-F238E27FC236}">
                <a16:creationId xmlns:a16="http://schemas.microsoft.com/office/drawing/2014/main" id="{D5742879-48E3-4FBF-9413-2630A660A8EB}"/>
              </a:ext>
            </a:extLst>
          </p:cNvPr>
          <p:cNvPicPr>
            <a:picLocks noChangeAspect="1"/>
          </p:cNvPicPr>
          <p:nvPr/>
        </p:nvPicPr>
        <p:blipFill rotWithShape="1">
          <a:blip r:embed="rId5">
            <a:extLst>
              <a:ext uri="{28A0092B-C50C-407E-A947-70E740481C1C}">
                <a14:useLocalDpi xmlns:a14="http://schemas.microsoft.com/office/drawing/2010/main" val="0"/>
              </a:ext>
            </a:extLst>
          </a:blip>
          <a:srcRect l="35318" t="13232" r="59738" b="79459"/>
          <a:stretch/>
        </p:blipFill>
        <p:spPr>
          <a:xfrm>
            <a:off x="2601685" y="2809962"/>
            <a:ext cx="261257" cy="250373"/>
          </a:xfrm>
          <a:prstGeom prst="rect">
            <a:avLst/>
          </a:prstGeom>
        </p:spPr>
      </p:pic>
    </p:spTree>
    <p:extLst>
      <p:ext uri="{BB962C8B-B14F-4D97-AF65-F5344CB8AC3E}">
        <p14:creationId xmlns:p14="http://schemas.microsoft.com/office/powerpoint/2010/main" val="278732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Simulation Results</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FD96911E-2F55-4BE9-9E1F-ECBECAFFC1C4}" type="datetime3">
              <a:rPr lang="en-US" sz="1400" smtClean="0"/>
              <a:t>6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34</a:t>
            </a:fld>
            <a:endParaRPr lang="he-IL" sz="1400"/>
          </a:p>
        </p:txBody>
      </p:sp>
      <p:sp>
        <p:nvSpPr>
          <p:cNvPr id="9" name="מציין מיקום תוכן 5">
            <a:extLst>
              <a:ext uri="{FF2B5EF4-FFF2-40B4-BE49-F238E27FC236}">
                <a16:creationId xmlns:a16="http://schemas.microsoft.com/office/drawing/2014/main" id="{7B506C82-02FB-46B3-84CE-34E9F66EBF6B}"/>
              </a:ext>
            </a:extLst>
          </p:cNvPr>
          <p:cNvSpPr>
            <a:spLocks noGrp="1"/>
          </p:cNvSpPr>
          <p:nvPr>
            <p:ph idx="1"/>
          </p:nvPr>
        </p:nvSpPr>
        <p:spPr>
          <a:xfrm>
            <a:off x="1097280" y="1845734"/>
            <a:ext cx="6566263" cy="866140"/>
          </a:xfrm>
        </p:spPr>
        <p:txBody>
          <a:bodyPr>
            <a:noAutofit/>
          </a:bodyPr>
          <a:lstStyle/>
          <a:p>
            <a:pPr algn="l" rtl="0">
              <a:buFont typeface="Wingdings" panose="05000000000000000000" pitchFamily="2" charset="2"/>
              <a:buChar char="§"/>
            </a:pPr>
            <a:r>
              <a:rPr lang="en-US" sz="2800" dirty="0"/>
              <a:t> The table reports for each method the number of action ordering mistakes with respect to BSP with ground truth map, and the uncertainty cost error.</a:t>
            </a:r>
          </a:p>
        </p:txBody>
      </p:sp>
      <p:pic>
        <p:nvPicPr>
          <p:cNvPr id="7" name="תמונה 6">
            <a:extLst>
              <a:ext uri="{FF2B5EF4-FFF2-40B4-BE49-F238E27FC236}">
                <a16:creationId xmlns:a16="http://schemas.microsoft.com/office/drawing/2014/main" id="{E0A7A754-5DC6-42A9-B382-1F80298E5077}"/>
              </a:ext>
            </a:extLst>
          </p:cNvPr>
          <p:cNvPicPr>
            <a:picLocks noChangeAspect="1"/>
          </p:cNvPicPr>
          <p:nvPr/>
        </p:nvPicPr>
        <p:blipFill>
          <a:blip r:embed="rId3"/>
          <a:stretch>
            <a:fillRect/>
          </a:stretch>
        </p:blipFill>
        <p:spPr>
          <a:xfrm>
            <a:off x="7821874" y="1826988"/>
            <a:ext cx="3990681" cy="4497830"/>
          </a:xfrm>
          <a:prstGeom prst="rect">
            <a:avLst/>
          </a:prstGeom>
        </p:spPr>
      </p:pic>
      <p:pic>
        <p:nvPicPr>
          <p:cNvPr id="10" name="תמונה 9">
            <a:extLst>
              <a:ext uri="{FF2B5EF4-FFF2-40B4-BE49-F238E27FC236}">
                <a16:creationId xmlns:a16="http://schemas.microsoft.com/office/drawing/2014/main" id="{B27D77DD-A411-4885-BF63-A87C873EE49F}"/>
              </a:ext>
            </a:extLst>
          </p:cNvPr>
          <p:cNvPicPr>
            <a:picLocks noChangeAspect="1"/>
          </p:cNvPicPr>
          <p:nvPr/>
        </p:nvPicPr>
        <p:blipFill>
          <a:blip r:embed="rId4"/>
          <a:stretch>
            <a:fillRect/>
          </a:stretch>
        </p:blipFill>
        <p:spPr>
          <a:xfrm>
            <a:off x="552928" y="4146127"/>
            <a:ext cx="7110615" cy="1922910"/>
          </a:xfrm>
          <a:prstGeom prst="rect">
            <a:avLst/>
          </a:prstGeom>
        </p:spPr>
      </p:pic>
    </p:spTree>
    <p:extLst>
      <p:ext uri="{BB962C8B-B14F-4D97-AF65-F5344CB8AC3E}">
        <p14:creationId xmlns:p14="http://schemas.microsoft.com/office/powerpoint/2010/main" val="327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BSP Simulation Results</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FD96911E-2F55-4BE9-9E1F-ECBECAFFC1C4}" type="datetime3">
              <a:rPr lang="en-US" sz="1400" smtClean="0"/>
              <a:t>6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35</a:t>
            </a:fld>
            <a:endParaRPr lang="he-IL" sz="1400"/>
          </a:p>
        </p:txBody>
      </p:sp>
      <p:sp>
        <p:nvSpPr>
          <p:cNvPr id="9" name="מציין מיקום תוכן 5">
            <a:extLst>
              <a:ext uri="{FF2B5EF4-FFF2-40B4-BE49-F238E27FC236}">
                <a16:creationId xmlns:a16="http://schemas.microsoft.com/office/drawing/2014/main" id="{7B506C82-02FB-46B3-84CE-34E9F66EBF6B}"/>
              </a:ext>
            </a:extLst>
          </p:cNvPr>
          <p:cNvSpPr>
            <a:spLocks noGrp="1"/>
          </p:cNvSpPr>
          <p:nvPr>
            <p:ph idx="1"/>
          </p:nvPr>
        </p:nvSpPr>
        <p:spPr>
          <a:xfrm>
            <a:off x="1097280" y="1845734"/>
            <a:ext cx="6566263" cy="866140"/>
          </a:xfrm>
        </p:spPr>
        <p:txBody>
          <a:bodyPr>
            <a:noAutofit/>
          </a:bodyPr>
          <a:lstStyle/>
          <a:p>
            <a:pPr algn="l" rtl="0">
              <a:buFont typeface="Wingdings" panose="05000000000000000000" pitchFamily="2" charset="2"/>
              <a:buChar char="§"/>
            </a:pPr>
            <a:r>
              <a:rPr lang="en-US" sz="2800" dirty="0"/>
              <a:t> Using the novelty detection method we recognized unfamiliar environments and avoided using our approach in these cases (e.g. Sc. 15).</a:t>
            </a:r>
          </a:p>
        </p:txBody>
      </p:sp>
      <p:pic>
        <p:nvPicPr>
          <p:cNvPr id="7" name="תמונה 6">
            <a:extLst>
              <a:ext uri="{FF2B5EF4-FFF2-40B4-BE49-F238E27FC236}">
                <a16:creationId xmlns:a16="http://schemas.microsoft.com/office/drawing/2014/main" id="{E0A7A754-5DC6-42A9-B382-1F80298E5077}"/>
              </a:ext>
            </a:extLst>
          </p:cNvPr>
          <p:cNvPicPr>
            <a:picLocks noChangeAspect="1"/>
          </p:cNvPicPr>
          <p:nvPr/>
        </p:nvPicPr>
        <p:blipFill>
          <a:blip r:embed="rId3"/>
          <a:stretch>
            <a:fillRect/>
          </a:stretch>
        </p:blipFill>
        <p:spPr>
          <a:xfrm>
            <a:off x="7821874" y="1826988"/>
            <a:ext cx="3990681" cy="4497830"/>
          </a:xfrm>
          <a:prstGeom prst="rect">
            <a:avLst/>
          </a:prstGeom>
        </p:spPr>
      </p:pic>
      <p:pic>
        <p:nvPicPr>
          <p:cNvPr id="11" name="תמונה 10">
            <a:extLst>
              <a:ext uri="{FF2B5EF4-FFF2-40B4-BE49-F238E27FC236}">
                <a16:creationId xmlns:a16="http://schemas.microsoft.com/office/drawing/2014/main" id="{2C685A9D-B78F-4B31-8134-99864AE81280}"/>
              </a:ext>
            </a:extLst>
          </p:cNvPr>
          <p:cNvPicPr>
            <a:picLocks noChangeAspect="1"/>
          </p:cNvPicPr>
          <p:nvPr/>
        </p:nvPicPr>
        <p:blipFill>
          <a:blip r:embed="rId4"/>
          <a:stretch>
            <a:fillRect/>
          </a:stretch>
        </p:blipFill>
        <p:spPr>
          <a:xfrm>
            <a:off x="552928" y="4146127"/>
            <a:ext cx="7110615" cy="1922910"/>
          </a:xfrm>
          <a:prstGeom prst="rect">
            <a:avLst/>
          </a:prstGeom>
        </p:spPr>
      </p:pic>
      <p:cxnSp>
        <p:nvCxnSpPr>
          <p:cNvPr id="15" name="מחבר חץ ישר 14">
            <a:extLst>
              <a:ext uri="{FF2B5EF4-FFF2-40B4-BE49-F238E27FC236}">
                <a16:creationId xmlns:a16="http://schemas.microsoft.com/office/drawing/2014/main" id="{B10BC5F1-8D88-48E6-A7A8-54EFBED07B72}"/>
              </a:ext>
            </a:extLst>
          </p:cNvPr>
          <p:cNvCxnSpPr/>
          <p:nvPr/>
        </p:nvCxnSpPr>
        <p:spPr>
          <a:xfrm flipH="1">
            <a:off x="11812555" y="5904689"/>
            <a:ext cx="269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תיבת טקסט 15">
            <a:extLst>
              <a:ext uri="{FF2B5EF4-FFF2-40B4-BE49-F238E27FC236}">
                <a16:creationId xmlns:a16="http://schemas.microsoft.com/office/drawing/2014/main" id="{E56CE605-038C-4D00-B7BC-1C24D17E44D6}"/>
              </a:ext>
            </a:extLst>
          </p:cNvPr>
          <p:cNvSpPr txBox="1"/>
          <p:nvPr/>
        </p:nvSpPr>
        <p:spPr>
          <a:xfrm>
            <a:off x="11523380" y="5627690"/>
            <a:ext cx="762000" cy="276999"/>
          </a:xfrm>
          <a:prstGeom prst="rect">
            <a:avLst/>
          </a:prstGeom>
          <a:noFill/>
        </p:spPr>
        <p:txBody>
          <a:bodyPr wrap="square" rtlCol="1">
            <a:spAutoFit/>
          </a:bodyPr>
          <a:lstStyle/>
          <a:p>
            <a:r>
              <a:rPr lang="en-US" sz="1200" dirty="0">
                <a:solidFill>
                  <a:srgbClr val="FF0000"/>
                </a:solidFill>
              </a:rPr>
              <a:t>Sc. 15</a:t>
            </a:r>
            <a:endParaRPr lang="he-IL" sz="1200" dirty="0">
              <a:solidFill>
                <a:srgbClr val="FF0000"/>
              </a:solidFill>
            </a:endParaRPr>
          </a:p>
        </p:txBody>
      </p:sp>
      <p:sp>
        <p:nvSpPr>
          <p:cNvPr id="17" name="מלבן 16">
            <a:extLst>
              <a:ext uri="{FF2B5EF4-FFF2-40B4-BE49-F238E27FC236}">
                <a16:creationId xmlns:a16="http://schemas.microsoft.com/office/drawing/2014/main" id="{2671AF95-B77D-4075-A746-B38A7F6F003E}"/>
              </a:ext>
            </a:extLst>
          </p:cNvPr>
          <p:cNvSpPr/>
          <p:nvPr/>
        </p:nvSpPr>
        <p:spPr>
          <a:xfrm>
            <a:off x="6634264" y="5107582"/>
            <a:ext cx="437745" cy="213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9135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Summary</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a:xfrm>
            <a:off x="1097280" y="1845734"/>
            <a:ext cx="10058400" cy="3974154"/>
          </a:xfrm>
        </p:spPr>
        <p:txBody>
          <a:bodyPr>
            <a:normAutofit/>
          </a:bodyPr>
          <a:lstStyle/>
          <a:p>
            <a:pPr algn="l" rtl="0">
              <a:buFont typeface="Wingdings" panose="05000000000000000000" pitchFamily="2" charset="2"/>
              <a:buChar char="§"/>
            </a:pPr>
            <a:r>
              <a:rPr lang="en-US" sz="2600" dirty="0"/>
              <a:t> </a:t>
            </a:r>
            <a:r>
              <a:rPr lang="en-US" sz="2800" dirty="0"/>
              <a:t>Development of an algorithm that calculates a predicted distribution over an unexplored area using a deep learning method</a:t>
            </a:r>
          </a:p>
          <a:p>
            <a:pPr algn="l" rtl="0">
              <a:buFont typeface="Wingdings" panose="05000000000000000000" pitchFamily="2" charset="2"/>
              <a:buChar char="§"/>
            </a:pPr>
            <a:r>
              <a:rPr lang="en-US" sz="2800" dirty="0"/>
              <a:t> Incorporation of this distribution within BSP (considering information-theoretic costs)</a:t>
            </a:r>
          </a:p>
          <a:p>
            <a:pPr algn="l" rtl="0">
              <a:buFont typeface="Wingdings" panose="05000000000000000000" pitchFamily="2" charset="2"/>
              <a:buChar char="§"/>
            </a:pPr>
            <a:r>
              <a:rPr lang="en-US" sz="2800" dirty="0"/>
              <a:t> Novelty detection for map prediction</a:t>
            </a:r>
          </a:p>
          <a:p>
            <a:pPr algn="l" rtl="0">
              <a:buFont typeface="Wingdings" panose="05000000000000000000" pitchFamily="2" charset="2"/>
              <a:buChar char="§"/>
            </a:pPr>
            <a:r>
              <a:rPr lang="en-US" sz="2800" dirty="0"/>
              <a:t> Gazebo simulation compared our approach to existing BSP approaches -  results indicate the potential of our approach to improve decision making in unknown environments</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2B4393A4-5B96-49C0-AE91-7246E061020B}"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36</a:t>
            </a:fld>
            <a:endParaRPr lang="he-IL" sz="1400"/>
          </a:p>
        </p:txBody>
      </p:sp>
    </p:spTree>
    <p:extLst>
      <p:ext uri="{BB962C8B-B14F-4D97-AF65-F5344CB8AC3E}">
        <p14:creationId xmlns:p14="http://schemas.microsoft.com/office/powerpoint/2010/main" val="48233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Conclusions and Future Work</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a:xfrm>
            <a:off x="1097280" y="1845734"/>
            <a:ext cx="10058400" cy="3974154"/>
          </a:xfrm>
        </p:spPr>
        <p:txBody>
          <a:bodyPr>
            <a:normAutofit/>
          </a:bodyPr>
          <a:lstStyle/>
          <a:p>
            <a:pPr algn="l" rtl="0">
              <a:buFont typeface="Wingdings" panose="05000000000000000000" pitchFamily="2" charset="2"/>
              <a:buChar char="§"/>
            </a:pPr>
            <a:r>
              <a:rPr lang="en-US" sz="2600" dirty="0"/>
              <a:t> </a:t>
            </a:r>
            <a:r>
              <a:rPr lang="en-US" sz="2800" dirty="0"/>
              <a:t>Good interpretability</a:t>
            </a:r>
          </a:p>
          <a:p>
            <a:pPr algn="l" rtl="0">
              <a:buFont typeface="Wingdings" panose="05000000000000000000" pitchFamily="2" charset="2"/>
              <a:buChar char="§"/>
            </a:pPr>
            <a:r>
              <a:rPr lang="en-US" sz="2800" dirty="0"/>
              <a:t> Low sensitivity to prediction mistakes</a:t>
            </a:r>
          </a:p>
          <a:p>
            <a:pPr marL="0" indent="0" algn="l" rtl="0">
              <a:buNone/>
            </a:pPr>
            <a:endParaRPr lang="en-US" sz="2800" dirty="0"/>
          </a:p>
          <a:p>
            <a:pPr algn="l" rtl="0">
              <a:buFont typeface="Wingdings" panose="05000000000000000000" pitchFamily="2" charset="2"/>
              <a:buChar char="§"/>
            </a:pPr>
            <a:r>
              <a:rPr lang="en-US" sz="2800" dirty="0"/>
              <a:t> Evaluation of path feasibility; improvement of map prediction accuracy is needed.</a:t>
            </a:r>
          </a:p>
          <a:p>
            <a:pPr algn="l" rtl="0">
              <a:buFont typeface="Wingdings" panose="05000000000000000000" pitchFamily="2" charset="2"/>
              <a:buChar char="§"/>
            </a:pPr>
            <a:r>
              <a:rPr lang="en-US" sz="2800" dirty="0"/>
              <a:t> Future work may extend our novelty detection method to cases with familiar inputs that still provide wrong predictions.</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2B4393A4-5B96-49C0-AE91-7246E061020B}" type="datetime3">
              <a:rPr lang="en-US" sz="1400" smtClean="0"/>
              <a:t>6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37</a:t>
            </a:fld>
            <a:endParaRPr lang="he-IL" sz="1400"/>
          </a:p>
        </p:txBody>
      </p:sp>
    </p:spTree>
    <p:extLst>
      <p:ext uri="{BB962C8B-B14F-4D97-AF65-F5344CB8AC3E}">
        <p14:creationId xmlns:p14="http://schemas.microsoft.com/office/powerpoint/2010/main" val="398613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ctrTitle"/>
          </p:nvPr>
        </p:nvSpPr>
        <p:spPr>
          <a:ln>
            <a:noFill/>
          </a:ln>
        </p:spPr>
        <p:txBody>
          <a:bodyPr/>
          <a:lstStyle/>
          <a:p>
            <a:pPr rtl="0"/>
            <a:r>
              <a:rPr lang="en-US" sz="5400" dirty="0"/>
              <a:t>Thank you for listening.</a:t>
            </a:r>
            <a:br>
              <a:rPr lang="en-US" dirty="0"/>
            </a:br>
            <a:r>
              <a:rPr lang="en-US" dirty="0"/>
              <a:t>Questions?</a:t>
            </a:r>
            <a:endParaRPr lang="he-IL" dirty="0"/>
          </a:p>
        </p:txBody>
      </p:sp>
      <p:sp>
        <p:nvSpPr>
          <p:cNvPr id="7" name="כותרת משנה 6">
            <a:extLst>
              <a:ext uri="{FF2B5EF4-FFF2-40B4-BE49-F238E27FC236}">
                <a16:creationId xmlns:a16="http://schemas.microsoft.com/office/drawing/2014/main" id="{EC4C3F89-48C5-425B-9E7A-425ED67FF3C2}"/>
              </a:ext>
            </a:extLst>
          </p:cNvPr>
          <p:cNvSpPr>
            <a:spLocks noGrp="1"/>
          </p:cNvSpPr>
          <p:nvPr>
            <p:ph type="subTitle" idx="1"/>
          </p:nvPr>
        </p:nvSpPr>
        <p:spPr>
          <a:xfrm>
            <a:off x="1100051" y="4455620"/>
            <a:ext cx="10058400" cy="1418055"/>
          </a:xfrm>
        </p:spPr>
        <p:txBody>
          <a:bodyPr>
            <a:normAutofit/>
          </a:bodyPr>
          <a:lstStyle/>
          <a:p>
            <a:r>
              <a:rPr lang="en-US" dirty="0"/>
              <a:t>asromri@gmail.com</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2D5EF193-E1F3-4E35-A4E4-2892BD178110}" type="datetime3">
              <a:rPr lang="en-US" sz="1400" smtClean="0"/>
              <a:t>5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38</a:t>
            </a:fld>
            <a:endParaRPr lang="he-IL" sz="1400"/>
          </a:p>
        </p:txBody>
      </p:sp>
    </p:spTree>
    <p:extLst>
      <p:ext uri="{BB962C8B-B14F-4D97-AF65-F5344CB8AC3E}">
        <p14:creationId xmlns:p14="http://schemas.microsoft.com/office/powerpoint/2010/main" val="401121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Introduction – Inpainting</a:t>
            </a:r>
            <a:endParaRPr lang="he-IL" dirty="0"/>
          </a:p>
        </p:txBody>
      </p:sp>
      <p:sp>
        <p:nvSpPr>
          <p:cNvPr id="10" name="מציין מיקום תוכן 9">
            <a:extLst>
              <a:ext uri="{FF2B5EF4-FFF2-40B4-BE49-F238E27FC236}">
                <a16:creationId xmlns:a16="http://schemas.microsoft.com/office/drawing/2014/main" id="{AEA8D568-E2B6-4438-9CE8-6414089EB1ED}"/>
              </a:ext>
            </a:extLst>
          </p:cNvPr>
          <p:cNvSpPr>
            <a:spLocks noGrp="1"/>
          </p:cNvSpPr>
          <p:nvPr>
            <p:ph idx="1"/>
          </p:nvPr>
        </p:nvSpPr>
        <p:spPr>
          <a:xfrm>
            <a:off x="1097280" y="1861500"/>
            <a:ext cx="10058400" cy="4023360"/>
          </a:xfrm>
        </p:spPr>
        <p:txBody>
          <a:bodyPr>
            <a:normAutofit/>
          </a:bodyPr>
          <a:lstStyle/>
          <a:p>
            <a:pPr algn="l" rtl="0">
              <a:buFont typeface="Wingdings" panose="05000000000000000000" pitchFamily="2" charset="2"/>
              <a:buChar char="§"/>
            </a:pPr>
            <a:r>
              <a:rPr lang="en-US" sz="2800" dirty="0"/>
              <a:t> Image completion task</a:t>
            </a:r>
          </a:p>
          <a:p>
            <a:pPr algn="l" rtl="0">
              <a:buFont typeface="Wingdings" panose="05000000000000000000" pitchFamily="2" charset="2"/>
              <a:buChar char="§"/>
            </a:pPr>
            <a:r>
              <a:rPr lang="en-US" sz="2800" dirty="0"/>
              <a:t> Addressed by DL based generative models: </a:t>
            </a:r>
          </a:p>
          <a:p>
            <a:pPr lvl="1" algn="l" rtl="0">
              <a:buFont typeface="Wingdings" panose="05000000000000000000" pitchFamily="2" charset="2"/>
              <a:buChar char="§"/>
            </a:pPr>
            <a:r>
              <a:rPr lang="en-US" sz="2600" dirty="0"/>
              <a:t> Variational Autoencoders (VAE) </a:t>
            </a:r>
          </a:p>
          <a:p>
            <a:pPr lvl="1" algn="l" rtl="0">
              <a:buFont typeface="Wingdings" panose="05000000000000000000" pitchFamily="2" charset="2"/>
              <a:buChar char="§"/>
            </a:pPr>
            <a:r>
              <a:rPr lang="en-US" sz="2600" dirty="0"/>
              <a:t> </a:t>
            </a:r>
            <a:r>
              <a:rPr lang="en-US" sz="2600" dirty="0">
                <a:latin typeface="NimbusRomNo9L-Regu"/>
              </a:rPr>
              <a:t>Generative Adversarial Network (</a:t>
            </a:r>
            <a:r>
              <a:rPr lang="en-US" sz="2600" dirty="0"/>
              <a:t>GAN)</a:t>
            </a:r>
          </a:p>
          <a:p>
            <a:pPr lvl="1" algn="l" rtl="0">
              <a:buFont typeface="Wingdings" panose="05000000000000000000" pitchFamily="2" charset="2"/>
              <a:buChar char="§"/>
            </a:pPr>
            <a:endParaRPr lang="en-US" sz="2600" dirty="0"/>
          </a:p>
          <a:p>
            <a:pPr lvl="1" algn="l" rtl="0">
              <a:buFont typeface="Wingdings" panose="05000000000000000000" pitchFamily="2" charset="2"/>
              <a:buChar char="§"/>
            </a:pPr>
            <a:endParaRPr lang="en-US" sz="2600" dirty="0"/>
          </a:p>
          <a:p>
            <a:pPr algn="l" rtl="0">
              <a:buFont typeface="Wingdings" panose="05000000000000000000" pitchFamily="2" charset="2"/>
              <a:buChar char="§"/>
            </a:pPr>
            <a:r>
              <a:rPr lang="en-US" sz="2800" dirty="0"/>
              <a:t> Extended map task </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44C2F226-7F17-4E7F-B9BC-595B3A0227D8}" type="datetime3">
              <a:rPr lang="en-US" sz="1400" smtClean="0"/>
              <a:t>6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4</a:t>
            </a:fld>
            <a:endParaRPr lang="he-IL" sz="1400"/>
          </a:p>
        </p:txBody>
      </p:sp>
      <p:pic>
        <p:nvPicPr>
          <p:cNvPr id="7" name="מציין מיקום תוכן 6">
            <a:extLst>
              <a:ext uri="{FF2B5EF4-FFF2-40B4-BE49-F238E27FC236}">
                <a16:creationId xmlns:a16="http://schemas.microsoft.com/office/drawing/2014/main" id="{2C4A6157-2A4C-43D3-AC22-A0341CC9CCE1}"/>
              </a:ext>
            </a:extLst>
          </p:cNvPr>
          <p:cNvPicPr>
            <a:picLocks noChangeAspect="1"/>
          </p:cNvPicPr>
          <p:nvPr/>
        </p:nvPicPr>
        <p:blipFill>
          <a:blip r:embed="rId3"/>
          <a:stretch>
            <a:fillRect/>
          </a:stretch>
        </p:blipFill>
        <p:spPr>
          <a:xfrm>
            <a:off x="9307286" y="1693818"/>
            <a:ext cx="2424852" cy="2799132"/>
          </a:xfrm>
          <a:prstGeom prst="rect">
            <a:avLst/>
          </a:prstGeom>
        </p:spPr>
      </p:pic>
      <p:sp>
        <p:nvSpPr>
          <p:cNvPr id="8" name="TextBox 6">
            <a:extLst>
              <a:ext uri="{FF2B5EF4-FFF2-40B4-BE49-F238E27FC236}">
                <a16:creationId xmlns:a16="http://schemas.microsoft.com/office/drawing/2014/main" id="{3C9F5373-8E15-4DC8-B731-054C662EEDEB}"/>
              </a:ext>
            </a:extLst>
          </p:cNvPr>
          <p:cNvSpPr txBox="1"/>
          <p:nvPr/>
        </p:nvSpPr>
        <p:spPr>
          <a:xfrm>
            <a:off x="9405811" y="4438629"/>
            <a:ext cx="2326327" cy="307777"/>
          </a:xfrm>
          <a:prstGeom prst="rect">
            <a:avLst/>
          </a:prstGeom>
          <a:noFill/>
        </p:spPr>
        <p:txBody>
          <a:bodyPr wrap="square" rtlCol="1">
            <a:spAutoFit/>
          </a:bodyPr>
          <a:lstStyle/>
          <a:p>
            <a:pPr algn="l" rtl="0"/>
            <a:r>
              <a:rPr lang="en-US" sz="1400" dirty="0"/>
              <a:t>D. Pathak et al., CVPR 2016</a:t>
            </a:r>
            <a:endParaRPr lang="he-IL" sz="1400" dirty="0"/>
          </a:p>
        </p:txBody>
      </p:sp>
      <p:pic>
        <p:nvPicPr>
          <p:cNvPr id="13" name="תמונה 12" descr="תמונה שמכילה שעון&#10;&#10;התיאור נוצר באופן אוטומטי">
            <a:extLst>
              <a:ext uri="{FF2B5EF4-FFF2-40B4-BE49-F238E27FC236}">
                <a16:creationId xmlns:a16="http://schemas.microsoft.com/office/drawing/2014/main" id="{1466814A-84BB-4189-9347-A24612E25A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2172" y="4816763"/>
            <a:ext cx="2055079" cy="1389566"/>
          </a:xfrm>
          <a:prstGeom prst="rect">
            <a:avLst/>
          </a:prstGeom>
        </p:spPr>
      </p:pic>
    </p:spTree>
    <p:extLst>
      <p:ext uri="{BB962C8B-B14F-4D97-AF65-F5344CB8AC3E}">
        <p14:creationId xmlns:p14="http://schemas.microsoft.com/office/powerpoint/2010/main" val="186691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animEffect transition="in" filter="fade">
                                      <p:cBhvr>
                                        <p:cTn id="7" dur="500"/>
                                        <p:tgtEl>
                                          <p:spTgt spid="10">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Related Works </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a:xfrm>
            <a:off x="1097280" y="1845734"/>
            <a:ext cx="11094720" cy="4023360"/>
          </a:xfrm>
        </p:spPr>
        <p:txBody>
          <a:bodyPr>
            <a:normAutofit/>
          </a:bodyPr>
          <a:lstStyle/>
          <a:p>
            <a:pPr algn="l" rtl="0">
              <a:buFont typeface="Wingdings" panose="05000000000000000000" pitchFamily="2" charset="2"/>
              <a:buChar char="§"/>
            </a:pPr>
            <a:r>
              <a:rPr lang="en-US" sz="2800" dirty="0"/>
              <a:t> Belief Space Planning in unknown environments</a:t>
            </a:r>
          </a:p>
          <a:p>
            <a:pPr marL="0" indent="0" algn="l" rtl="0">
              <a:buNone/>
            </a:pPr>
            <a:r>
              <a:rPr lang="en-US" sz="1600" dirty="0"/>
              <a:t>A. Kim et al.: “Active visual SLAM for robotic area coverage: Theory and experiment”, IJRR 2015.</a:t>
            </a:r>
          </a:p>
          <a:p>
            <a:pPr algn="l"/>
            <a:r>
              <a:rPr lang="en-US" sz="1600" dirty="0"/>
              <a:t>V. </a:t>
            </a:r>
            <a:r>
              <a:rPr lang="en-US" sz="1600" dirty="0" err="1"/>
              <a:t>Indelman</a:t>
            </a:r>
            <a:r>
              <a:rPr lang="en-US" sz="1600" dirty="0"/>
              <a:t> et al.: “Planning in the continuous domain: A generalized belief space approach for autonomous navigation in unknown environments”, IJRR 2015.</a:t>
            </a:r>
          </a:p>
          <a:p>
            <a:pPr algn="l"/>
            <a:r>
              <a:rPr lang="en-US" sz="1600" dirty="0"/>
              <a:t>V. </a:t>
            </a:r>
            <a:r>
              <a:rPr lang="en-US" sz="1600" dirty="0" err="1"/>
              <a:t>Indelman</a:t>
            </a:r>
            <a:r>
              <a:rPr lang="en-US" sz="1600" dirty="0"/>
              <a:t>: “Cooperative multi-robot belief space planning for autonomous navigation in unknown environments”, ARJ 2017.</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7E608D35-74A3-4177-94D1-040FC7557B70}" type="datetime3">
              <a:rPr kumimoji="0" lang="en-US" sz="1400" b="0" i="0" u="none" strike="noStrike" kern="1200" cap="none" spc="0" normalizeH="0" baseline="0" noProof="0" smtClean="0">
                <a:ln>
                  <a:noFill/>
                </a:ln>
                <a:solidFill>
                  <a:srgbClr val="FFFFFF"/>
                </a:solidFill>
                <a:effectLst/>
                <a:uLnTx/>
                <a:uFillTx/>
                <a:latin typeface="Calibri" panose="020F0502020204030204"/>
                <a:ea typeface="+mn-ea"/>
                <a:cs typeface="+mn-cs"/>
              </a:rPr>
              <a:t>7 June 2020</a:t>
            </a:fld>
            <a:endParaRPr kumimoji="0" lang="he-IL" sz="14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FFFFFF"/>
                </a:solidFill>
                <a:effectLst/>
                <a:uLnTx/>
                <a:uFillTx/>
                <a:latin typeface="Calibri" panose="020F0502020204030204"/>
                <a:ea typeface="+mn-ea"/>
                <a:cs typeface="+mn-cs"/>
              </a:rPr>
              <a:t>Seminar</a:t>
            </a:r>
            <a:endParaRPr kumimoji="0" lang="he-IL" sz="1400" b="0" i="0" u="none" strike="noStrike" kern="1200" cap="all"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4EE671D5-9ECA-451E-8A3D-93476A4CE723}" type="slidenum">
              <a:rPr kumimoji="0" lang="he-IL" sz="1400" b="0" i="0" u="none" strike="noStrike" kern="1200" cap="none" spc="0" normalizeH="0" baseline="0" noProof="0" smtClean="0">
                <a:ln>
                  <a:noFill/>
                </a:ln>
                <a:solidFill>
                  <a:srgbClr val="FFFFFF"/>
                </a:solidFill>
                <a:effectLst/>
                <a:uLnTx/>
                <a:uFillTx/>
                <a:latin typeface="Calibri" panose="020F0502020204030204"/>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5</a:t>
            </a:fld>
            <a:endParaRPr kumimoji="0" lang="he-IL" sz="14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endParaRPr>
          </a:p>
        </p:txBody>
      </p:sp>
      <p:pic>
        <p:nvPicPr>
          <p:cNvPr id="7" name="תמונה 6">
            <a:extLst>
              <a:ext uri="{FF2B5EF4-FFF2-40B4-BE49-F238E27FC236}">
                <a16:creationId xmlns:a16="http://schemas.microsoft.com/office/drawing/2014/main" id="{08CDD7E4-8FA9-4CDA-9E92-0D34A77A993B}"/>
              </a:ext>
            </a:extLst>
          </p:cNvPr>
          <p:cNvPicPr>
            <a:picLocks noChangeAspect="1"/>
          </p:cNvPicPr>
          <p:nvPr/>
        </p:nvPicPr>
        <p:blipFill>
          <a:blip r:embed="rId3"/>
          <a:stretch>
            <a:fillRect/>
          </a:stretch>
        </p:blipFill>
        <p:spPr>
          <a:xfrm>
            <a:off x="6644640" y="3907152"/>
            <a:ext cx="3189551" cy="2115944"/>
          </a:xfrm>
          <a:prstGeom prst="rect">
            <a:avLst/>
          </a:prstGeom>
        </p:spPr>
      </p:pic>
      <p:sp>
        <p:nvSpPr>
          <p:cNvPr id="8" name="תיבת טקסט 7">
            <a:extLst>
              <a:ext uri="{FF2B5EF4-FFF2-40B4-BE49-F238E27FC236}">
                <a16:creationId xmlns:a16="http://schemas.microsoft.com/office/drawing/2014/main" id="{4B69953E-4B52-4121-A8E0-A8C1566B3B36}"/>
              </a:ext>
            </a:extLst>
          </p:cNvPr>
          <p:cNvSpPr txBox="1"/>
          <p:nvPr/>
        </p:nvSpPr>
        <p:spPr>
          <a:xfrm>
            <a:off x="7624231" y="6046949"/>
            <a:ext cx="1575816" cy="246221"/>
          </a:xfrm>
          <a:prstGeom prst="rect">
            <a:avLst/>
          </a:prstGeom>
          <a:noFill/>
        </p:spPr>
        <p:txBody>
          <a:bodyPr wrap="square" rtlCol="1">
            <a:spAutoFit/>
          </a:bodyPr>
          <a:lstStyle/>
          <a:p>
            <a:pPr algn="l" rtl="0"/>
            <a:r>
              <a:rPr lang="en-US" sz="1000" dirty="0"/>
              <a:t>V. </a:t>
            </a:r>
            <a:r>
              <a:rPr lang="en-US" sz="1000" dirty="0" err="1"/>
              <a:t>Indelman</a:t>
            </a:r>
            <a:r>
              <a:rPr lang="en-US" sz="1000" dirty="0"/>
              <a:t>, ARJ 2017</a:t>
            </a:r>
            <a:endParaRPr lang="he-IL" sz="1000" dirty="0"/>
          </a:p>
        </p:txBody>
      </p:sp>
      <p:pic>
        <p:nvPicPr>
          <p:cNvPr id="10" name="תמונה 9">
            <a:extLst>
              <a:ext uri="{FF2B5EF4-FFF2-40B4-BE49-F238E27FC236}">
                <a16:creationId xmlns:a16="http://schemas.microsoft.com/office/drawing/2014/main" id="{C8C12BF4-B479-41DC-B999-9FE6C00E4215}"/>
              </a:ext>
            </a:extLst>
          </p:cNvPr>
          <p:cNvPicPr>
            <a:picLocks noChangeAspect="1"/>
          </p:cNvPicPr>
          <p:nvPr/>
        </p:nvPicPr>
        <p:blipFill>
          <a:blip r:embed="rId4"/>
          <a:stretch>
            <a:fillRect/>
          </a:stretch>
        </p:blipFill>
        <p:spPr>
          <a:xfrm>
            <a:off x="2242301" y="3857414"/>
            <a:ext cx="3305060" cy="1856342"/>
          </a:xfrm>
          <a:prstGeom prst="rect">
            <a:avLst/>
          </a:prstGeom>
        </p:spPr>
      </p:pic>
      <p:sp>
        <p:nvSpPr>
          <p:cNvPr id="11" name="תיבת טקסט 10">
            <a:extLst>
              <a:ext uri="{FF2B5EF4-FFF2-40B4-BE49-F238E27FC236}">
                <a16:creationId xmlns:a16="http://schemas.microsoft.com/office/drawing/2014/main" id="{D79D2481-4074-4AD2-820E-A9C4E7AA9B12}"/>
              </a:ext>
            </a:extLst>
          </p:cNvPr>
          <p:cNvSpPr txBox="1"/>
          <p:nvPr/>
        </p:nvSpPr>
        <p:spPr>
          <a:xfrm>
            <a:off x="2571331" y="6030373"/>
            <a:ext cx="1996440" cy="246221"/>
          </a:xfrm>
          <a:prstGeom prst="rect">
            <a:avLst/>
          </a:prstGeom>
          <a:noFill/>
        </p:spPr>
        <p:txBody>
          <a:bodyPr wrap="square" rtlCol="1">
            <a:spAutoFit/>
          </a:bodyPr>
          <a:lstStyle/>
          <a:p>
            <a:pPr algn="l" rtl="0"/>
            <a:r>
              <a:rPr lang="en-US" sz="1000" dirty="0"/>
              <a:t>V. </a:t>
            </a:r>
            <a:r>
              <a:rPr lang="en-US" sz="1000" dirty="0" err="1"/>
              <a:t>Indelman</a:t>
            </a:r>
            <a:r>
              <a:rPr lang="en-US" sz="1000" dirty="0"/>
              <a:t> et al., IJRR 2015</a:t>
            </a:r>
            <a:endParaRPr lang="he-IL" sz="1000" dirty="0"/>
          </a:p>
        </p:txBody>
      </p:sp>
    </p:spTree>
    <p:extLst>
      <p:ext uri="{BB962C8B-B14F-4D97-AF65-F5344CB8AC3E}">
        <p14:creationId xmlns:p14="http://schemas.microsoft.com/office/powerpoint/2010/main" val="326787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Related Works </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a:xfrm>
            <a:off x="1097280" y="1845734"/>
            <a:ext cx="11094720" cy="4023360"/>
          </a:xfrm>
        </p:spPr>
        <p:txBody>
          <a:bodyPr>
            <a:normAutofit/>
          </a:bodyPr>
          <a:lstStyle/>
          <a:p>
            <a:pPr algn="l" rtl="0">
              <a:buFont typeface="Wingdings" panose="05000000000000000000" pitchFamily="2" charset="2"/>
              <a:buChar char="§"/>
            </a:pPr>
            <a:r>
              <a:rPr lang="en-US" sz="2800" dirty="0"/>
              <a:t> Reinforcement Learning (RL) in POMDP setting</a:t>
            </a:r>
          </a:p>
          <a:p>
            <a:pPr algn="l" rtl="0"/>
            <a:r>
              <a:rPr lang="en-US" sz="1600" dirty="0"/>
              <a:t>P. </a:t>
            </a:r>
            <a:r>
              <a:rPr lang="en-US" sz="1600" dirty="0" err="1"/>
              <a:t>Karkus</a:t>
            </a:r>
            <a:r>
              <a:rPr lang="en-US" sz="1600" dirty="0"/>
              <a:t> et al.: “</a:t>
            </a:r>
            <a:r>
              <a:rPr lang="en-US" sz="1600" dirty="0" err="1"/>
              <a:t>Qmdp</a:t>
            </a:r>
            <a:r>
              <a:rPr lang="en-US" sz="1600" dirty="0"/>
              <a:t>-net: Deep learning for planning under partial observability”, NIPS 2017.</a:t>
            </a:r>
          </a:p>
          <a:p>
            <a:pPr algn="l" rtl="0"/>
            <a:r>
              <a:rPr lang="en-US" sz="1600" dirty="0"/>
              <a:t>G. J. Stein et al.: “Learning over subgoals for efficient navigation of structured, unknown environments”, CORL 2018.</a:t>
            </a:r>
            <a:endParaRPr lang="en-US"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7E608D35-74A3-4177-94D1-040FC7557B70}" type="datetime3">
              <a:rPr kumimoji="0" lang="en-US" sz="1400" b="0" i="0" u="none" strike="noStrike" kern="1200" cap="none" spc="0" normalizeH="0" baseline="0" noProof="0" smtClean="0">
                <a:ln>
                  <a:noFill/>
                </a:ln>
                <a:solidFill>
                  <a:srgbClr val="FFFFFF"/>
                </a:solidFill>
                <a:effectLst/>
                <a:uLnTx/>
                <a:uFillTx/>
                <a:latin typeface="Calibri" panose="020F0502020204030204"/>
                <a:ea typeface="+mn-ea"/>
                <a:cs typeface="+mn-cs"/>
              </a:rPr>
              <a:t>6 June 2020</a:t>
            </a:fld>
            <a:endParaRPr kumimoji="0" lang="he-IL" sz="14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FFFFFF"/>
                </a:solidFill>
                <a:effectLst/>
                <a:uLnTx/>
                <a:uFillTx/>
                <a:latin typeface="Calibri" panose="020F0502020204030204"/>
                <a:ea typeface="+mn-ea"/>
                <a:cs typeface="+mn-cs"/>
              </a:rPr>
              <a:t>Seminar</a:t>
            </a:r>
            <a:endParaRPr kumimoji="0" lang="he-IL" sz="1400" b="0" i="0" u="none" strike="noStrike" kern="1200" cap="all"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4EE671D5-9ECA-451E-8A3D-93476A4CE723}" type="slidenum">
              <a:rPr kumimoji="0" lang="he-IL" sz="1400" b="0" i="0" u="none" strike="noStrike" kern="1200" cap="none" spc="0" normalizeH="0" baseline="0" noProof="0" smtClean="0">
                <a:ln>
                  <a:noFill/>
                </a:ln>
                <a:solidFill>
                  <a:srgbClr val="FFFFFF"/>
                </a:solidFill>
                <a:effectLst/>
                <a:uLnTx/>
                <a:uFillTx/>
                <a:latin typeface="Calibri" panose="020F0502020204030204"/>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6</a:t>
            </a:fld>
            <a:endParaRPr kumimoji="0" lang="he-IL" sz="14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endParaRPr>
          </a:p>
        </p:txBody>
      </p:sp>
      <p:pic>
        <p:nvPicPr>
          <p:cNvPr id="8" name="תמונה 7">
            <a:extLst>
              <a:ext uri="{FF2B5EF4-FFF2-40B4-BE49-F238E27FC236}">
                <a16:creationId xmlns:a16="http://schemas.microsoft.com/office/drawing/2014/main" id="{0FF1A352-B2CB-493C-973E-309875F7FECE}"/>
              </a:ext>
            </a:extLst>
          </p:cNvPr>
          <p:cNvPicPr>
            <a:picLocks noChangeAspect="1"/>
          </p:cNvPicPr>
          <p:nvPr/>
        </p:nvPicPr>
        <p:blipFill>
          <a:blip r:embed="rId3"/>
          <a:stretch>
            <a:fillRect/>
          </a:stretch>
        </p:blipFill>
        <p:spPr>
          <a:xfrm>
            <a:off x="2495948" y="3320626"/>
            <a:ext cx="7261064" cy="2548468"/>
          </a:xfrm>
          <a:prstGeom prst="rect">
            <a:avLst/>
          </a:prstGeom>
        </p:spPr>
      </p:pic>
      <p:sp>
        <p:nvSpPr>
          <p:cNvPr id="9" name="תיבת טקסט 8">
            <a:extLst>
              <a:ext uri="{FF2B5EF4-FFF2-40B4-BE49-F238E27FC236}">
                <a16:creationId xmlns:a16="http://schemas.microsoft.com/office/drawing/2014/main" id="{8FAF00D0-9CCC-4D38-9A53-E3C7D28412FE}"/>
              </a:ext>
            </a:extLst>
          </p:cNvPr>
          <p:cNvSpPr txBox="1"/>
          <p:nvPr/>
        </p:nvSpPr>
        <p:spPr>
          <a:xfrm>
            <a:off x="5312664" y="5981891"/>
            <a:ext cx="1627632" cy="246221"/>
          </a:xfrm>
          <a:prstGeom prst="rect">
            <a:avLst/>
          </a:prstGeom>
          <a:noFill/>
        </p:spPr>
        <p:txBody>
          <a:bodyPr wrap="square" rtlCol="1">
            <a:spAutoFit/>
          </a:bodyPr>
          <a:lstStyle/>
          <a:p>
            <a:pPr algn="l" rtl="0"/>
            <a:r>
              <a:rPr lang="en-US" sz="1000" dirty="0" err="1"/>
              <a:t>G.J.Stein</a:t>
            </a:r>
            <a:r>
              <a:rPr lang="en-US" sz="1000" dirty="0"/>
              <a:t> et al., CORL 2018</a:t>
            </a:r>
            <a:endParaRPr lang="he-IL" sz="1000" dirty="0"/>
          </a:p>
        </p:txBody>
      </p:sp>
    </p:spTree>
    <p:extLst>
      <p:ext uri="{BB962C8B-B14F-4D97-AF65-F5344CB8AC3E}">
        <p14:creationId xmlns:p14="http://schemas.microsoft.com/office/powerpoint/2010/main" val="147411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Related Works </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a:xfrm>
            <a:off x="1097280" y="1845734"/>
            <a:ext cx="11094720" cy="4023360"/>
          </a:xfrm>
        </p:spPr>
        <p:txBody>
          <a:bodyPr>
            <a:normAutofit/>
          </a:bodyPr>
          <a:lstStyle/>
          <a:p>
            <a:pPr algn="l" rtl="0">
              <a:buFont typeface="Wingdings" panose="05000000000000000000" pitchFamily="2" charset="2"/>
              <a:buChar char="§"/>
            </a:pPr>
            <a:r>
              <a:rPr lang="en-US" sz="2800" dirty="0"/>
              <a:t>Experience for Planning in unknown environment</a:t>
            </a:r>
          </a:p>
          <a:p>
            <a:pPr algn="l" rtl="0"/>
            <a:r>
              <a:rPr lang="en-US" sz="1600" dirty="0"/>
              <a:t>C. Richter and N. Roy: “Safe visual navigation via deep learning and novelty detection”, RSS 2017.</a:t>
            </a:r>
          </a:p>
          <a:p>
            <a:pPr algn="l" rtl="0"/>
            <a:r>
              <a:rPr lang="en-US" sz="1600" dirty="0"/>
              <a:t>K. </a:t>
            </a:r>
            <a:r>
              <a:rPr lang="en-US" sz="1600" dirty="0" err="1"/>
              <a:t>Katyal</a:t>
            </a:r>
            <a:r>
              <a:rPr lang="en-US" sz="1600" dirty="0"/>
              <a:t> et al.: “Uncertainty-aware occupancy map prediction using generative networks for robot navigation”, ICRA 2019.</a:t>
            </a:r>
            <a:endParaRPr lang="he-IL"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7E608D35-74A3-4177-94D1-040FC7557B70}" type="datetime3">
              <a:rPr kumimoji="0" lang="en-US" sz="1400" b="0" i="0" u="none" strike="noStrike" kern="1200" cap="none" spc="0" normalizeH="0" baseline="0" noProof="0" smtClean="0">
                <a:ln>
                  <a:noFill/>
                </a:ln>
                <a:solidFill>
                  <a:srgbClr val="FFFFFF"/>
                </a:solidFill>
                <a:effectLst/>
                <a:uLnTx/>
                <a:uFillTx/>
                <a:latin typeface="Calibri" panose="020F0502020204030204"/>
                <a:ea typeface="+mn-ea"/>
                <a:cs typeface="+mn-cs"/>
              </a:rPr>
              <a:t>7 June 2020</a:t>
            </a:fld>
            <a:endParaRPr kumimoji="0" lang="he-IL" sz="14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FFFFFF"/>
                </a:solidFill>
                <a:effectLst/>
                <a:uLnTx/>
                <a:uFillTx/>
                <a:latin typeface="Calibri" panose="020F0502020204030204"/>
                <a:ea typeface="+mn-ea"/>
                <a:cs typeface="+mn-cs"/>
              </a:rPr>
              <a:t>Seminar</a:t>
            </a:r>
            <a:endParaRPr kumimoji="0" lang="he-IL" sz="1400" b="0" i="0" u="none" strike="noStrike" kern="1200" cap="all"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4EE671D5-9ECA-451E-8A3D-93476A4CE723}" type="slidenum">
              <a:rPr kumimoji="0" lang="he-IL" sz="1400" b="0" i="0" u="none" strike="noStrike" kern="1200" cap="none" spc="0" normalizeH="0" baseline="0" noProof="0" smtClean="0">
                <a:ln>
                  <a:noFill/>
                </a:ln>
                <a:solidFill>
                  <a:srgbClr val="FFFFFF"/>
                </a:solidFill>
                <a:effectLst/>
                <a:uLnTx/>
                <a:uFillTx/>
                <a:latin typeface="Calibri" panose="020F0502020204030204"/>
                <a:ea typeface="+mn-ea"/>
                <a:cs typeface="Arial" panose="020B0604020202020204" pitchFamily="34" charset="0"/>
              </a:rPr>
              <a:pPr marL="0" marR="0" lvl="0" indent="0" algn="r" defTabSz="914400" rtl="1" eaLnBrk="1" fontAlgn="auto" latinLnBrk="0" hangingPunct="1">
                <a:lnSpc>
                  <a:spcPct val="100000"/>
                </a:lnSpc>
                <a:spcBef>
                  <a:spcPts val="0"/>
                </a:spcBef>
                <a:spcAft>
                  <a:spcPts val="0"/>
                </a:spcAft>
                <a:buClrTx/>
                <a:buSzTx/>
                <a:buFontTx/>
                <a:buNone/>
                <a:tabLst/>
                <a:defRPr/>
              </a:pPr>
              <a:t>7</a:t>
            </a:fld>
            <a:endParaRPr kumimoji="0" lang="he-IL" sz="14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endParaRPr>
          </a:p>
        </p:txBody>
      </p:sp>
      <p:pic>
        <p:nvPicPr>
          <p:cNvPr id="7" name="תמונה 6">
            <a:extLst>
              <a:ext uri="{FF2B5EF4-FFF2-40B4-BE49-F238E27FC236}">
                <a16:creationId xmlns:a16="http://schemas.microsoft.com/office/drawing/2014/main" id="{66DB1FB4-9849-45F1-8C98-169E2529292A}"/>
              </a:ext>
            </a:extLst>
          </p:cNvPr>
          <p:cNvPicPr>
            <a:picLocks noChangeAspect="1"/>
          </p:cNvPicPr>
          <p:nvPr/>
        </p:nvPicPr>
        <p:blipFill>
          <a:blip r:embed="rId3"/>
          <a:stretch>
            <a:fillRect/>
          </a:stretch>
        </p:blipFill>
        <p:spPr>
          <a:xfrm>
            <a:off x="2022320" y="3480301"/>
            <a:ext cx="3763937" cy="2561028"/>
          </a:xfrm>
          <a:prstGeom prst="rect">
            <a:avLst/>
          </a:prstGeom>
        </p:spPr>
      </p:pic>
      <p:pic>
        <p:nvPicPr>
          <p:cNvPr id="8" name="תמונה 7">
            <a:extLst>
              <a:ext uri="{FF2B5EF4-FFF2-40B4-BE49-F238E27FC236}">
                <a16:creationId xmlns:a16="http://schemas.microsoft.com/office/drawing/2014/main" id="{82B30A3A-9FE9-4C4A-85F0-C34EFBE3AB07}"/>
              </a:ext>
            </a:extLst>
          </p:cNvPr>
          <p:cNvPicPr>
            <a:picLocks noChangeAspect="1"/>
          </p:cNvPicPr>
          <p:nvPr/>
        </p:nvPicPr>
        <p:blipFill>
          <a:blip r:embed="rId4"/>
          <a:stretch>
            <a:fillRect/>
          </a:stretch>
        </p:blipFill>
        <p:spPr>
          <a:xfrm>
            <a:off x="7238375" y="3480301"/>
            <a:ext cx="4214209" cy="1034626"/>
          </a:xfrm>
          <a:prstGeom prst="rect">
            <a:avLst/>
          </a:prstGeom>
        </p:spPr>
      </p:pic>
      <p:pic>
        <p:nvPicPr>
          <p:cNvPr id="9" name="תמונה 8">
            <a:extLst>
              <a:ext uri="{FF2B5EF4-FFF2-40B4-BE49-F238E27FC236}">
                <a16:creationId xmlns:a16="http://schemas.microsoft.com/office/drawing/2014/main" id="{9FF3EE49-3DFB-4865-AC2F-1C010078C94D}"/>
              </a:ext>
            </a:extLst>
          </p:cNvPr>
          <p:cNvPicPr>
            <a:picLocks noChangeAspect="1"/>
          </p:cNvPicPr>
          <p:nvPr/>
        </p:nvPicPr>
        <p:blipFill>
          <a:blip r:embed="rId5"/>
          <a:stretch>
            <a:fillRect/>
          </a:stretch>
        </p:blipFill>
        <p:spPr>
          <a:xfrm>
            <a:off x="7723539" y="4623301"/>
            <a:ext cx="3243880" cy="1354167"/>
          </a:xfrm>
          <a:prstGeom prst="rect">
            <a:avLst/>
          </a:prstGeom>
        </p:spPr>
      </p:pic>
      <p:sp>
        <p:nvSpPr>
          <p:cNvPr id="10" name="תיבת טקסט 9">
            <a:extLst>
              <a:ext uri="{FF2B5EF4-FFF2-40B4-BE49-F238E27FC236}">
                <a16:creationId xmlns:a16="http://schemas.microsoft.com/office/drawing/2014/main" id="{DF67DC09-1B6D-4451-99A7-551537BC3F28}"/>
              </a:ext>
            </a:extLst>
          </p:cNvPr>
          <p:cNvSpPr txBox="1"/>
          <p:nvPr/>
        </p:nvSpPr>
        <p:spPr>
          <a:xfrm>
            <a:off x="8508989" y="6041329"/>
            <a:ext cx="1545336" cy="246221"/>
          </a:xfrm>
          <a:prstGeom prst="rect">
            <a:avLst/>
          </a:prstGeom>
          <a:noFill/>
        </p:spPr>
        <p:txBody>
          <a:bodyPr wrap="square" rtlCol="1">
            <a:spAutoFit/>
          </a:bodyPr>
          <a:lstStyle/>
          <a:p>
            <a:pPr algn="l" rtl="0"/>
            <a:r>
              <a:rPr lang="en-US" sz="1000" dirty="0"/>
              <a:t>K. </a:t>
            </a:r>
            <a:r>
              <a:rPr lang="en-US" sz="1000" dirty="0" err="1"/>
              <a:t>Katyal</a:t>
            </a:r>
            <a:r>
              <a:rPr lang="en-US" sz="1000" dirty="0"/>
              <a:t> et al., ICRA 2019</a:t>
            </a:r>
            <a:endParaRPr lang="he-IL" sz="1000" dirty="0"/>
          </a:p>
        </p:txBody>
      </p:sp>
      <p:sp>
        <p:nvSpPr>
          <p:cNvPr id="11" name="תיבת טקסט 10">
            <a:extLst>
              <a:ext uri="{FF2B5EF4-FFF2-40B4-BE49-F238E27FC236}">
                <a16:creationId xmlns:a16="http://schemas.microsoft.com/office/drawing/2014/main" id="{056CE653-7A9B-4D46-A966-7EE93826DB43}"/>
              </a:ext>
            </a:extLst>
          </p:cNvPr>
          <p:cNvSpPr txBox="1"/>
          <p:nvPr/>
        </p:nvSpPr>
        <p:spPr>
          <a:xfrm>
            <a:off x="3098299" y="6064413"/>
            <a:ext cx="1817068" cy="246221"/>
          </a:xfrm>
          <a:prstGeom prst="rect">
            <a:avLst/>
          </a:prstGeom>
          <a:noFill/>
        </p:spPr>
        <p:txBody>
          <a:bodyPr wrap="square" rtlCol="1">
            <a:spAutoFit/>
          </a:bodyPr>
          <a:lstStyle/>
          <a:p>
            <a:pPr algn="l" rtl="0"/>
            <a:r>
              <a:rPr lang="en-US" sz="1000" dirty="0"/>
              <a:t>C. Richter et al., RSS 2017</a:t>
            </a:r>
            <a:endParaRPr lang="he-IL" sz="1000" dirty="0"/>
          </a:p>
        </p:txBody>
      </p:sp>
    </p:spTree>
    <p:extLst>
      <p:ext uri="{BB962C8B-B14F-4D97-AF65-F5344CB8AC3E}">
        <p14:creationId xmlns:p14="http://schemas.microsoft.com/office/powerpoint/2010/main" val="398937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rtl="0"/>
            <a:r>
              <a:rPr lang="en-US" dirty="0"/>
              <a:t>Problem Statement</a:t>
            </a:r>
            <a:endParaRPr lang="he-IL" dirty="0"/>
          </a:p>
        </p:txBody>
      </p:sp>
      <p:sp>
        <p:nvSpPr>
          <p:cNvPr id="6" name="מציין מיקום תוכן 5">
            <a:extLst>
              <a:ext uri="{FF2B5EF4-FFF2-40B4-BE49-F238E27FC236}">
                <a16:creationId xmlns:a16="http://schemas.microsoft.com/office/drawing/2014/main" id="{14699785-5591-4A10-812B-2C87FB633C5E}"/>
              </a:ext>
            </a:extLst>
          </p:cNvPr>
          <p:cNvSpPr>
            <a:spLocks noGrp="1"/>
          </p:cNvSpPr>
          <p:nvPr>
            <p:ph idx="1"/>
          </p:nvPr>
        </p:nvSpPr>
        <p:spPr/>
        <p:txBody>
          <a:bodyPr>
            <a:normAutofit lnSpcReduction="10000"/>
          </a:bodyPr>
          <a:lstStyle/>
          <a:p>
            <a:pPr algn="l" rtl="0"/>
            <a:endParaRPr lang="en-US" dirty="0"/>
          </a:p>
          <a:p>
            <a:pPr algn="l" rtl="0">
              <a:buFont typeface="Wingdings" panose="05000000000000000000" pitchFamily="2" charset="2"/>
              <a:buChar char="§"/>
            </a:pPr>
            <a:r>
              <a:rPr lang="en-US" sz="2800" dirty="0"/>
              <a:t> Current BSP methods lack the information necessary to predict future measurements in unknown environments.</a:t>
            </a:r>
          </a:p>
          <a:p>
            <a:pPr marL="0" indent="0" algn="l" rtl="0">
              <a:buNone/>
            </a:pPr>
            <a:endParaRPr lang="en-US" sz="2800" dirty="0"/>
          </a:p>
          <a:p>
            <a:pPr algn="l" rtl="0">
              <a:buFont typeface="Wingdings" panose="05000000000000000000" pitchFamily="2" charset="2"/>
              <a:buChar char="§"/>
            </a:pPr>
            <a:r>
              <a:rPr lang="en-US" sz="2800" dirty="0"/>
              <a:t> Contributions:</a:t>
            </a:r>
          </a:p>
          <a:p>
            <a:pPr marL="571500" indent="-571500" algn="l" rtl="0">
              <a:buFont typeface="+mj-lt"/>
              <a:buAutoNum type="romanUcPeriod"/>
            </a:pPr>
            <a:r>
              <a:rPr lang="en-US" sz="2800" dirty="0"/>
              <a:t>predict distribution over an unexplored area for future measurements generation</a:t>
            </a:r>
          </a:p>
          <a:p>
            <a:pPr marL="571500" indent="-571500" algn="l" rtl="0">
              <a:buFont typeface="+mj-lt"/>
              <a:buAutoNum type="romanUcPeriod"/>
            </a:pPr>
            <a:r>
              <a:rPr lang="en-US" sz="2800" dirty="0"/>
              <a:t>incorporate experience-based prediction within BSP. In particular, with information-theoretic costs. </a:t>
            </a:r>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4E81F1EA-D3CC-4D43-AE9E-C821AD728857}"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8</a:t>
            </a:fld>
            <a:endParaRPr lang="he-IL" sz="1400"/>
          </a:p>
        </p:txBody>
      </p:sp>
    </p:spTree>
    <p:extLst>
      <p:ext uri="{BB962C8B-B14F-4D97-AF65-F5344CB8AC3E}">
        <p14:creationId xmlns:p14="http://schemas.microsoft.com/office/powerpoint/2010/main" val="5049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fade">
                                      <p:cBhvr>
                                        <p:cTn id="1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61EFD0-E794-44F3-A9DE-EC6669F22547}"/>
              </a:ext>
            </a:extLst>
          </p:cNvPr>
          <p:cNvSpPr>
            <a:spLocks noGrp="1"/>
          </p:cNvSpPr>
          <p:nvPr>
            <p:ph type="title"/>
          </p:nvPr>
        </p:nvSpPr>
        <p:spPr>
          <a:ln>
            <a:noFill/>
          </a:ln>
        </p:spPr>
        <p:txBody>
          <a:bodyPr/>
          <a:lstStyle/>
          <a:p>
            <a:pPr algn="l" rtl="0"/>
            <a:r>
              <a:rPr lang="en-US" dirty="0"/>
              <a:t>Problem Formulation - SLAM</a:t>
            </a:r>
            <a:endParaRPr lang="he-IL" dirty="0"/>
          </a:p>
        </p:txBody>
      </p:sp>
      <p:sp>
        <p:nvSpPr>
          <p:cNvPr id="10" name="מציין מיקום תוכן 9">
            <a:extLst>
              <a:ext uri="{FF2B5EF4-FFF2-40B4-BE49-F238E27FC236}">
                <a16:creationId xmlns:a16="http://schemas.microsoft.com/office/drawing/2014/main" id="{AEA8D568-E2B6-4438-9CE8-6414089EB1ED}"/>
              </a:ext>
            </a:extLst>
          </p:cNvPr>
          <p:cNvSpPr>
            <a:spLocks noGrp="1"/>
          </p:cNvSpPr>
          <p:nvPr>
            <p:ph idx="1"/>
          </p:nvPr>
        </p:nvSpPr>
        <p:spPr/>
        <p:txBody>
          <a:bodyPr>
            <a:normAutofit/>
          </a:bodyPr>
          <a:lstStyle/>
          <a:p>
            <a:pPr algn="l" rtl="0">
              <a:buFont typeface="Wingdings" panose="05000000000000000000" pitchFamily="2" charset="2"/>
              <a:buChar char="§"/>
            </a:pPr>
            <a:r>
              <a:rPr lang="en-US" sz="2800" dirty="0"/>
              <a:t> Motion model</a:t>
            </a:r>
          </a:p>
          <a:p>
            <a:pPr marL="0" indent="0" algn="l" rtl="0">
              <a:buNone/>
            </a:pPr>
            <a:endParaRPr lang="en-US" sz="2800" dirty="0"/>
          </a:p>
          <a:p>
            <a:pPr algn="l" rtl="0">
              <a:buFont typeface="Wingdings" panose="05000000000000000000" pitchFamily="2" charset="2"/>
              <a:buChar char="§"/>
            </a:pPr>
            <a:r>
              <a:rPr lang="en-US" sz="2800" dirty="0"/>
              <a:t> Observation model of a raw measurement</a:t>
            </a:r>
          </a:p>
          <a:p>
            <a:pPr marL="0" indent="0" algn="l" rtl="0">
              <a:buNone/>
            </a:pPr>
            <a:endParaRPr lang="en-US" sz="2800" dirty="0"/>
          </a:p>
          <a:p>
            <a:pPr algn="l" rtl="0">
              <a:buFont typeface="Wingdings" panose="05000000000000000000" pitchFamily="2" charset="2"/>
              <a:buChar char="§"/>
            </a:pPr>
            <a:r>
              <a:rPr lang="en-US" sz="2800" dirty="0"/>
              <a:t> Observation model of a relative-pose measurement</a:t>
            </a:r>
          </a:p>
          <a:p>
            <a:pPr algn="l" rtl="0">
              <a:buFont typeface="Wingdings" panose="05000000000000000000" pitchFamily="2" charset="2"/>
              <a:buChar char="§"/>
            </a:pPr>
            <a:endParaRPr lang="en-US" sz="2800" dirty="0"/>
          </a:p>
        </p:txBody>
      </p:sp>
      <p:sp>
        <p:nvSpPr>
          <p:cNvPr id="4" name="מציין מיקום של תאריך 3">
            <a:extLst>
              <a:ext uri="{FF2B5EF4-FFF2-40B4-BE49-F238E27FC236}">
                <a16:creationId xmlns:a16="http://schemas.microsoft.com/office/drawing/2014/main" id="{19AE1513-A18E-4A2C-B6C4-48BE692BE333}"/>
              </a:ext>
            </a:extLst>
          </p:cNvPr>
          <p:cNvSpPr>
            <a:spLocks noGrp="1"/>
          </p:cNvSpPr>
          <p:nvPr>
            <p:ph type="dt" sz="half" idx="10"/>
          </p:nvPr>
        </p:nvSpPr>
        <p:spPr/>
        <p:txBody>
          <a:bodyPr/>
          <a:lstStyle/>
          <a:p>
            <a:fld id="{D63149F9-0C57-4A58-8F09-9B85A0C8A56B}" type="datetime3">
              <a:rPr lang="en-US" sz="1400" smtClean="0"/>
              <a:t>7 June 2020</a:t>
            </a:fld>
            <a:endParaRPr lang="he-IL" sz="1400" dirty="0"/>
          </a:p>
        </p:txBody>
      </p:sp>
      <p:sp>
        <p:nvSpPr>
          <p:cNvPr id="3" name="מציין מיקום של כותרת תחתונה 2">
            <a:extLst>
              <a:ext uri="{FF2B5EF4-FFF2-40B4-BE49-F238E27FC236}">
                <a16:creationId xmlns:a16="http://schemas.microsoft.com/office/drawing/2014/main" id="{10830A93-0ED5-43C3-98B6-27AC1FCD90B6}"/>
              </a:ext>
            </a:extLst>
          </p:cNvPr>
          <p:cNvSpPr>
            <a:spLocks noGrp="1"/>
          </p:cNvSpPr>
          <p:nvPr>
            <p:ph type="ftr" sz="quarter" idx="11"/>
          </p:nvPr>
        </p:nvSpPr>
        <p:spPr/>
        <p:txBody>
          <a:bodyPr/>
          <a:lstStyle/>
          <a:p>
            <a:r>
              <a:rPr lang="en-US" sz="1400" dirty="0"/>
              <a:t>Seminar</a:t>
            </a:r>
            <a:endParaRPr lang="he-IL" sz="1400" dirty="0"/>
          </a:p>
        </p:txBody>
      </p:sp>
      <p:sp>
        <p:nvSpPr>
          <p:cNvPr id="5" name="מציין מיקום של מספר שקופית 4">
            <a:extLst>
              <a:ext uri="{FF2B5EF4-FFF2-40B4-BE49-F238E27FC236}">
                <a16:creationId xmlns:a16="http://schemas.microsoft.com/office/drawing/2014/main" id="{70131914-B5DC-4A82-8588-5279105B7287}"/>
              </a:ext>
            </a:extLst>
          </p:cNvPr>
          <p:cNvSpPr>
            <a:spLocks noGrp="1"/>
          </p:cNvSpPr>
          <p:nvPr>
            <p:ph type="sldNum" sz="quarter" idx="12"/>
          </p:nvPr>
        </p:nvSpPr>
        <p:spPr/>
        <p:txBody>
          <a:bodyPr/>
          <a:lstStyle/>
          <a:p>
            <a:fld id="{4EE671D5-9ECA-451E-8A3D-93476A4CE723}" type="slidenum">
              <a:rPr lang="he-IL" sz="1400" smtClean="0"/>
              <a:t>9</a:t>
            </a:fld>
            <a:endParaRPr lang="he-IL" sz="1400"/>
          </a:p>
        </p:txBody>
      </p:sp>
      <mc:AlternateContent xmlns:mc="http://schemas.openxmlformats.org/markup-compatibility/2006">
        <mc:Choice xmlns:a14="http://schemas.microsoft.com/office/drawing/2010/main" Requires="a14">
          <p:sp>
            <p:nvSpPr>
              <p:cNvPr id="6" name="תיבת טקסט 5">
                <a:extLst>
                  <a:ext uri="{FF2B5EF4-FFF2-40B4-BE49-F238E27FC236}">
                    <a16:creationId xmlns:a16="http://schemas.microsoft.com/office/drawing/2014/main" id="{D57188AA-EE21-47F3-BD68-134F4D53B82D}"/>
                  </a:ext>
                </a:extLst>
              </p:cNvPr>
              <p:cNvSpPr txBox="1"/>
              <p:nvPr/>
            </p:nvSpPr>
            <p:spPr>
              <a:xfrm>
                <a:off x="8211312" y="1978251"/>
                <a:ext cx="3943147" cy="1807867"/>
              </a:xfrm>
              <a:prstGeom prst="rect">
                <a:avLst/>
              </a:prstGeom>
              <a:noFill/>
            </p:spPr>
            <p:txBody>
              <a:bodyPr wrap="square" rtlCol="1">
                <a:spAutoFit/>
              </a:bodyPr>
              <a:lstStyle/>
              <a:p>
                <a:pPr algn="l" rtl="0"/>
                <a:r>
                  <a:rPr lang="en-US" b="1" i="1" dirty="0">
                    <a:latin typeface="Cambria Math" panose="02040503050406030204" pitchFamily="18" charset="0"/>
                  </a:rPr>
                  <a:t>Notations:</a:t>
                </a:r>
              </a:p>
              <a:p>
                <a:pPr algn="l" rtl="0"/>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 robot state at time </a:t>
                </a:r>
                <a14:m>
                  <m:oMath xmlns:m="http://schemas.openxmlformats.org/officeDocument/2006/math">
                    <m:r>
                      <a:rPr lang="en-US" i="1" dirty="0" smtClean="0">
                        <a:latin typeface="Cambria Math" panose="02040503050406030204" pitchFamily="18" charset="0"/>
                      </a:rPr>
                      <m:t>𝑖</m:t>
                    </m:r>
                  </m:oMath>
                </a14:m>
                <a:r>
                  <a:rPr lang="en-US" dirty="0"/>
                  <a:t> </a:t>
                </a:r>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 action at time </a:t>
                </a:r>
                <a14:m>
                  <m:oMath xmlns:m="http://schemas.openxmlformats.org/officeDocument/2006/math">
                    <m:r>
                      <a:rPr lang="en-US" i="1" dirty="0">
                        <a:latin typeface="Cambria Math" panose="02040503050406030204" pitchFamily="18" charset="0"/>
                      </a:rPr>
                      <m:t>𝑖</m:t>
                    </m:r>
                  </m:oMath>
                </a14:m>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r>
                  <a:rPr lang="en-US" dirty="0"/>
                  <a:t>- </a:t>
                </a:r>
                <a:r>
                  <a:rPr lang="en-US" dirty="0">
                    <a:latin typeface="NimbusRomNo9L-Regu"/>
                  </a:rPr>
                  <a:t>environment state(map/landmarks)</a:t>
                </a:r>
                <a:endParaRPr lang="en-US" dirty="0"/>
              </a:p>
              <a:p>
                <a:pPr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 raw measurement at time </a:t>
                </a:r>
                <a14:m>
                  <m:oMath xmlns:m="http://schemas.openxmlformats.org/officeDocument/2006/math">
                    <m:r>
                      <a:rPr lang="en-US" i="1" dirty="0">
                        <a:latin typeface="Cambria Math" panose="02040503050406030204" pitchFamily="18" charset="0"/>
                      </a:rPr>
                      <m:t>𝑖</m:t>
                    </m:r>
                  </m:oMath>
                </a14:m>
                <a:endParaRPr lang="en-US" dirty="0"/>
              </a:p>
              <a:p>
                <a:pPr algn="l" rtl="0"/>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up>
                        <m:r>
                          <a:rPr lang="en-US" b="0" i="1" smtClean="0">
                            <a:latin typeface="Cambria Math" panose="02040503050406030204" pitchFamily="18" charset="0"/>
                          </a:rPr>
                          <m:t>𝑟𝑒𝑙</m:t>
                        </m:r>
                      </m:sup>
                    </m:sSubSup>
                  </m:oMath>
                </a14:m>
                <a:r>
                  <a:rPr lang="en-US" dirty="0"/>
                  <a:t> - relative pose measurement</a:t>
                </a:r>
              </a:p>
            </p:txBody>
          </p:sp>
        </mc:Choice>
        <mc:Fallback>
          <p:sp>
            <p:nvSpPr>
              <p:cNvPr id="6" name="תיבת טקסט 5">
                <a:extLst>
                  <a:ext uri="{FF2B5EF4-FFF2-40B4-BE49-F238E27FC236}">
                    <a16:creationId xmlns:a16="http://schemas.microsoft.com/office/drawing/2014/main" id="{D57188AA-EE21-47F3-BD68-134F4D53B82D}"/>
                  </a:ext>
                </a:extLst>
              </p:cNvPr>
              <p:cNvSpPr txBox="1">
                <a:spLocks noRot="1" noChangeAspect="1" noMove="1" noResize="1" noEditPoints="1" noAdjustHandles="1" noChangeArrowheads="1" noChangeShapeType="1" noTextEdit="1"/>
              </p:cNvSpPr>
              <p:nvPr/>
            </p:nvSpPr>
            <p:spPr>
              <a:xfrm>
                <a:off x="8211312" y="1978251"/>
                <a:ext cx="3943147" cy="1807867"/>
              </a:xfrm>
              <a:prstGeom prst="rect">
                <a:avLst/>
              </a:prstGeom>
              <a:blipFill>
                <a:blip r:embed="rId3"/>
                <a:stretch>
                  <a:fillRect l="-1236" t="-2365" r="-155" b="-3041"/>
                </a:stretch>
              </a:blipFill>
            </p:spPr>
            <p:txBody>
              <a:bodyPr/>
              <a:lstStyle/>
              <a:p>
                <a:r>
                  <a:rPr lang="he-IL">
                    <a:noFill/>
                  </a:rPr>
                  <a:t> </a:t>
                </a:r>
              </a:p>
            </p:txBody>
          </p:sp>
        </mc:Fallback>
      </mc:AlternateContent>
      <p:pic>
        <p:nvPicPr>
          <p:cNvPr id="11" name="תמונה 10">
            <a:extLst>
              <a:ext uri="{FF2B5EF4-FFF2-40B4-BE49-F238E27FC236}">
                <a16:creationId xmlns:a16="http://schemas.microsoft.com/office/drawing/2014/main" id="{439FB76C-2A18-4244-8D41-04043ABAC853}"/>
              </a:ext>
            </a:extLst>
          </p:cNvPr>
          <p:cNvPicPr>
            <a:picLocks noChangeAspect="1"/>
          </p:cNvPicPr>
          <p:nvPr/>
        </p:nvPicPr>
        <p:blipFill>
          <a:blip r:embed="rId4"/>
          <a:stretch>
            <a:fillRect/>
          </a:stretch>
        </p:blipFill>
        <p:spPr>
          <a:xfrm>
            <a:off x="1249570" y="2420544"/>
            <a:ext cx="6455884" cy="440675"/>
          </a:xfrm>
          <a:prstGeom prst="rect">
            <a:avLst/>
          </a:prstGeom>
        </p:spPr>
      </p:pic>
      <p:pic>
        <p:nvPicPr>
          <p:cNvPr id="13" name="תמונה 12">
            <a:extLst>
              <a:ext uri="{FF2B5EF4-FFF2-40B4-BE49-F238E27FC236}">
                <a16:creationId xmlns:a16="http://schemas.microsoft.com/office/drawing/2014/main" id="{6157F784-44A5-4D64-AF39-060FDAC238CB}"/>
              </a:ext>
            </a:extLst>
          </p:cNvPr>
          <p:cNvPicPr>
            <a:picLocks noChangeAspect="1"/>
          </p:cNvPicPr>
          <p:nvPr/>
        </p:nvPicPr>
        <p:blipFill>
          <a:blip r:embed="rId5"/>
          <a:stretch>
            <a:fillRect/>
          </a:stretch>
        </p:blipFill>
        <p:spPr>
          <a:xfrm>
            <a:off x="1249570" y="3571800"/>
            <a:ext cx="5662670" cy="490251"/>
          </a:xfrm>
          <a:prstGeom prst="rect">
            <a:avLst/>
          </a:prstGeom>
        </p:spPr>
      </p:pic>
      <p:pic>
        <p:nvPicPr>
          <p:cNvPr id="14" name="תמונה 13">
            <a:extLst>
              <a:ext uri="{FF2B5EF4-FFF2-40B4-BE49-F238E27FC236}">
                <a16:creationId xmlns:a16="http://schemas.microsoft.com/office/drawing/2014/main" id="{E09E99E1-F712-4845-AE2A-F32EA97EDD7D}"/>
              </a:ext>
            </a:extLst>
          </p:cNvPr>
          <p:cNvPicPr>
            <a:picLocks noChangeAspect="1"/>
          </p:cNvPicPr>
          <p:nvPr/>
        </p:nvPicPr>
        <p:blipFill>
          <a:blip r:embed="rId6"/>
          <a:stretch>
            <a:fillRect/>
          </a:stretch>
        </p:blipFill>
        <p:spPr>
          <a:xfrm>
            <a:off x="1249570" y="4767931"/>
            <a:ext cx="7491470" cy="490251"/>
          </a:xfrm>
          <a:prstGeom prst="rect">
            <a:avLst/>
          </a:prstGeom>
        </p:spPr>
      </p:pic>
    </p:spTree>
    <p:extLst>
      <p:ext uri="{BB962C8B-B14F-4D97-AF65-F5344CB8AC3E}">
        <p14:creationId xmlns:p14="http://schemas.microsoft.com/office/powerpoint/2010/main" val="203116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מבט לאחור">
  <a:themeElements>
    <a:clrScheme name="מבט לאחור">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מבט לאחור">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בט לאחור">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35985</TotalTime>
  <Words>5005</Words>
  <Application>Microsoft Office PowerPoint</Application>
  <PresentationFormat>מסך רחב</PresentationFormat>
  <Paragraphs>504</Paragraphs>
  <Slides>38</Slides>
  <Notes>38</Notes>
  <HiddenSlides>0</HiddenSlides>
  <MMClips>1</MMClips>
  <ScaleCrop>false</ScaleCrop>
  <HeadingPairs>
    <vt:vector size="6" baseType="variant">
      <vt:variant>
        <vt:lpstr>גופנים בשימוש</vt:lpstr>
      </vt:variant>
      <vt:variant>
        <vt:i4>11</vt:i4>
      </vt:variant>
      <vt:variant>
        <vt:lpstr>ערכת נושא</vt:lpstr>
      </vt:variant>
      <vt:variant>
        <vt:i4>1</vt:i4>
      </vt:variant>
      <vt:variant>
        <vt:lpstr>כותרות שקופיות</vt:lpstr>
      </vt:variant>
      <vt:variant>
        <vt:i4>38</vt:i4>
      </vt:variant>
    </vt:vector>
  </HeadingPairs>
  <TitlesOfParts>
    <vt:vector size="50" baseType="lpstr">
      <vt:lpstr>Arial</vt:lpstr>
      <vt:lpstr>Arial</vt:lpstr>
      <vt:lpstr>Calibri</vt:lpstr>
      <vt:lpstr>Calibri Light</vt:lpstr>
      <vt:lpstr>Cambria Math</vt:lpstr>
      <vt:lpstr>CMMI10</vt:lpstr>
      <vt:lpstr>CMMI7</vt:lpstr>
      <vt:lpstr>CMR7</vt:lpstr>
      <vt:lpstr>CMSY7</vt:lpstr>
      <vt:lpstr>NimbusRomNo9L-Regu</vt:lpstr>
      <vt:lpstr>Wingdings</vt:lpstr>
      <vt:lpstr>מבט לאחור</vt:lpstr>
      <vt:lpstr>Experience-Based Prediction of Unknown Environments for Enhanced Belief Space Planning</vt:lpstr>
      <vt:lpstr>Introduction – SLAM</vt:lpstr>
      <vt:lpstr>Introduction – Decision Making</vt:lpstr>
      <vt:lpstr>Introduction – Inpainting</vt:lpstr>
      <vt:lpstr>Related Works </vt:lpstr>
      <vt:lpstr>Related Works </vt:lpstr>
      <vt:lpstr>Related Works </vt:lpstr>
      <vt:lpstr>Problem Statement</vt:lpstr>
      <vt:lpstr>Problem Formulation - SLAM</vt:lpstr>
      <vt:lpstr>Problem Formulation - SLAM</vt:lpstr>
      <vt:lpstr>Problem Formulation - BSP</vt:lpstr>
      <vt:lpstr>Problem Formulation</vt:lpstr>
      <vt:lpstr>Problem Formulation</vt:lpstr>
      <vt:lpstr>Approach</vt:lpstr>
      <vt:lpstr>Approach</vt:lpstr>
      <vt:lpstr>Approach – Map Prediction</vt:lpstr>
      <vt:lpstr>Approach – Map Prediction</vt:lpstr>
      <vt:lpstr>Approach (Reminder)</vt:lpstr>
      <vt:lpstr>Approach – Novelty detection </vt:lpstr>
      <vt:lpstr>Results – Map Prediction</vt:lpstr>
      <vt:lpstr>Results – Map Prediction</vt:lpstr>
      <vt:lpstr>Results – Map Prediction</vt:lpstr>
      <vt:lpstr>Results – Map Prediction</vt:lpstr>
      <vt:lpstr>BSP with Experience-Based Prediction </vt:lpstr>
      <vt:lpstr>BSP with Experience-Based Prediction </vt:lpstr>
      <vt:lpstr>BSP with Experience-Based Prediction </vt:lpstr>
      <vt:lpstr>BSP with Experience-Based Prediction </vt:lpstr>
      <vt:lpstr>BSP with Experience-Based Prediction </vt:lpstr>
      <vt:lpstr>BSP with Experience-Based Prediction </vt:lpstr>
      <vt:lpstr>BSP Simulation Results</vt:lpstr>
      <vt:lpstr>BSP Simulation Results</vt:lpstr>
      <vt:lpstr>BSP Simulation Results</vt:lpstr>
      <vt:lpstr>BSP Simulation Results</vt:lpstr>
      <vt:lpstr>BSP Simulation Results</vt:lpstr>
      <vt:lpstr>BSP Simulation Results</vt:lpstr>
      <vt:lpstr>Summary</vt:lpstr>
      <vt:lpstr>Conclusions and Future Work</vt:lpstr>
      <vt:lpstr>Thank you for listening.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Experience-Based Prediction of Unknown Environments for Enhanced Belief Space Planning</dc:title>
  <dc:creator>User</dc:creator>
  <cp:lastModifiedBy>omri asraf</cp:lastModifiedBy>
  <cp:revision>255</cp:revision>
  <dcterms:created xsi:type="dcterms:W3CDTF">2020-02-19T14:09:08Z</dcterms:created>
  <dcterms:modified xsi:type="dcterms:W3CDTF">2020-06-08T09:14:19Z</dcterms:modified>
</cp:coreProperties>
</file>